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1" autoAdjust="0"/>
    <p:restoredTop sz="94714" autoAdjust="0"/>
  </p:normalViewPr>
  <p:slideViewPr>
    <p:cSldViewPr>
      <p:cViewPr varScale="1">
        <p:scale>
          <a:sx n="106" d="100"/>
          <a:sy n="106" d="100"/>
        </p:scale>
        <p:origin x="-1134" y="-96"/>
      </p:cViewPr>
      <p:guideLst>
        <p:guide orient="horz" pos="2160"/>
        <p:guide pos="2880"/>
      </p:guideLst>
    </p:cSldViewPr>
  </p:slideViewPr>
  <p:outlineViewPr>
    <p:cViewPr>
      <p:scale>
        <a:sx n="33" d="100"/>
        <a:sy n="33" d="100"/>
      </p:scale>
      <p:origin x="3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9FA422-19A9-412F-B5CC-203514E645AB}" type="datetimeFigureOut">
              <a:rPr lang="en-US" smtClean="0"/>
              <a:pPr/>
              <a:t>6/16/2014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88BD87-723C-4B08-9DB2-EAFB108A8E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088BD87-723C-4B08-9DB2-EAFB108A8E6B}"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07C80C0-EF48-4671-AC3B-F67EA0D68F79}" type="datetimeFigureOut">
              <a:rPr lang="el-GR" smtClean="0"/>
              <a:pPr/>
              <a:t>16/6/2014</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F0028924-D094-4F90-94F2-2F972AE120CE}"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7C80C0-EF48-4671-AC3B-F67EA0D68F79}" type="datetimeFigureOut">
              <a:rPr lang="el-GR" smtClean="0"/>
              <a:pPr/>
              <a:t>16/6/2014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0028924-D094-4F90-94F2-2F972AE120C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7C80C0-EF48-4671-AC3B-F67EA0D68F79}" type="datetimeFigureOut">
              <a:rPr lang="el-GR" smtClean="0"/>
              <a:pPr/>
              <a:t>16/6/2014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0028924-D094-4F90-94F2-2F972AE120C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7C80C0-EF48-4671-AC3B-F67EA0D68F79}" type="datetimeFigureOut">
              <a:rPr lang="el-GR" smtClean="0"/>
              <a:pPr/>
              <a:t>16/6/2014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0028924-D094-4F90-94F2-2F972AE120C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07C80C0-EF48-4671-AC3B-F67EA0D68F79}" type="datetimeFigureOut">
              <a:rPr lang="el-GR" smtClean="0"/>
              <a:pPr/>
              <a:t>16/6/2014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0028924-D094-4F90-94F2-2F972AE120CE}"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07C80C0-EF48-4671-AC3B-F67EA0D68F79}" type="datetimeFigureOut">
              <a:rPr lang="el-GR" smtClean="0"/>
              <a:pPr/>
              <a:t>16/6/2014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0028924-D094-4F90-94F2-2F972AE120C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07C80C0-EF48-4671-AC3B-F67EA0D68F79}" type="datetimeFigureOut">
              <a:rPr lang="el-GR" smtClean="0"/>
              <a:pPr/>
              <a:t>16/6/2014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0028924-D094-4F90-94F2-2F972AE120C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07C80C0-EF48-4671-AC3B-F67EA0D68F79}" type="datetimeFigureOut">
              <a:rPr lang="el-GR" smtClean="0"/>
              <a:pPr/>
              <a:t>16/6/2014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0028924-D094-4F90-94F2-2F972AE120C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7C80C0-EF48-4671-AC3B-F67EA0D68F79}" type="datetimeFigureOut">
              <a:rPr lang="el-GR" smtClean="0"/>
              <a:pPr/>
              <a:t>16/6/2014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0028924-D094-4F90-94F2-2F972AE120C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07C80C0-EF48-4671-AC3B-F67EA0D68F79}" type="datetimeFigureOut">
              <a:rPr lang="el-GR" smtClean="0"/>
              <a:pPr/>
              <a:t>16/6/2014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0028924-D094-4F90-94F2-2F972AE120C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07C80C0-EF48-4671-AC3B-F67EA0D68F79}" type="datetimeFigureOut">
              <a:rPr lang="el-GR" smtClean="0"/>
              <a:pPr/>
              <a:t>16/6/2014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F0028924-D094-4F90-94F2-2F972AE120CE}"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07C80C0-EF48-4671-AC3B-F67EA0D68F79}" type="datetimeFigureOut">
              <a:rPr lang="el-GR" smtClean="0"/>
              <a:pPr/>
              <a:t>16/6/2014</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0028924-D094-4F90-94F2-2F972AE120CE}"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chios.gr/el/ti-na-kanete/gastronomia/topika-proiont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chios.gr/el/ti-na-kanete/gastronomia/topika-proiont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chios.gr/el/ti-na-kanete/gastronomia/topika-proionta"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chios.gr/el/ti-na-kanete/gastronomia/topika-proionta"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chios.gr/el/ti-na-kanete/gastronomia/topika-proiont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hios.gr/el/ti-na-kanete/gastronomia/topika-proiont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chios.gr/el/ti-na-kanete/gastronomia/topika-proiont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chios.gr/el/ti-na-kanete/gastronomia/topika-proiont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hios.gr/el/ti-na-kanete/gastronomia/topika-proiont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chios.gr/el/ti-na-kanete/gastronomia/topika-proiont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714357"/>
            <a:ext cx="7772400" cy="2071701"/>
          </a:xfrm>
        </p:spPr>
        <p:txBody>
          <a:bodyPr>
            <a:normAutofit/>
          </a:bodyPr>
          <a:lstStyle/>
          <a:p>
            <a:r>
              <a:rPr lang="el-GR" sz="3600" b="1" dirty="0" smtClean="0"/>
              <a:t>1</a:t>
            </a:r>
            <a:r>
              <a:rPr lang="el-GR" sz="3600" b="1" baseline="30000" dirty="0" smtClean="0"/>
              <a:t>ο</a:t>
            </a:r>
            <a:r>
              <a:rPr lang="el-GR" sz="3600" b="1" dirty="0" smtClean="0"/>
              <a:t> ΕΠΑΛ ΛΑΥΡΙΟΥ</a:t>
            </a:r>
            <a:endParaRPr lang="el-GR" sz="3600" b="1" dirty="0"/>
          </a:p>
        </p:txBody>
      </p:sp>
      <p:sp>
        <p:nvSpPr>
          <p:cNvPr id="3" name="2 - Υπότιτλος"/>
          <p:cNvSpPr>
            <a:spLocks noGrp="1"/>
          </p:cNvSpPr>
          <p:nvPr>
            <p:ph type="subTitle" idx="1"/>
          </p:nvPr>
        </p:nvSpPr>
        <p:spPr>
          <a:xfrm>
            <a:off x="611560" y="2780928"/>
            <a:ext cx="7096872" cy="4077072"/>
          </a:xfrm>
          <a:solidFill>
            <a:schemeClr val="bg1"/>
          </a:solidFill>
        </p:spPr>
        <p:txBody>
          <a:bodyPr>
            <a:normAutofit/>
          </a:bodyPr>
          <a:lstStyle/>
          <a:p>
            <a:r>
              <a:rPr lang="el-GR" b="1" dirty="0" smtClean="0">
                <a:solidFill>
                  <a:schemeClr val="tx1"/>
                </a:solidFill>
              </a:rPr>
              <a:t>           «Όταν η φύση δημιουργεί...                 Πολιτισμό»</a:t>
            </a:r>
            <a:endParaRPr lang="el-GR"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dirty="0" smtClean="0"/>
              <a:t>Αμανίτες</a:t>
            </a:r>
            <a:endParaRPr lang="en-US" dirty="0"/>
          </a:p>
        </p:txBody>
      </p:sp>
      <p:sp>
        <p:nvSpPr>
          <p:cNvPr id="3" name="Content Placeholder 2"/>
          <p:cNvSpPr>
            <a:spLocks noGrp="1"/>
          </p:cNvSpPr>
          <p:nvPr>
            <p:ph idx="1"/>
          </p:nvPr>
        </p:nvSpPr>
        <p:spPr/>
        <p:txBody>
          <a:bodyPr>
            <a:normAutofit lnSpcReduction="10000"/>
          </a:bodyPr>
          <a:lstStyle/>
          <a:p>
            <a:r>
              <a:rPr lang="el-GR" dirty="0" smtClean="0"/>
              <a:t>Οι Αμανίτες είναι είδος μανιταριού που φυτρώνει κυρίως στα βόρεια του νησιού. Η λέξη αμανίτης προέρχεται από το αρχαίο τοπωνύμιο Άμανος, όρος της Μικράς Ασίας, όπου αφθονούσαν τα μανιτάρια, ενώ αναφέρεται σε κλασικά συγγράμματα της Αρχαίας Ελληνικής και Ρωμαϊκής εποχής.</a:t>
            </a:r>
            <a:br>
              <a:rPr lang="el-GR" dirty="0" smtClean="0"/>
            </a:br>
            <a:r>
              <a:rPr lang="el-GR" dirty="0" smtClean="0"/>
              <a:t>Η πιο κατάλληλη εποχή για τη συγκομιδή Αμανιτών στη Χίο, και συγκεκριμένα στο βόρειο τμήμα της, είναι το φθινόπωρο, μετά τις πρώτες βροχές. Τους βρίσκουμε συνήθως κάτω από τα πεύκα, μόνους τους ή σε ομάδες 2-3 μανιταριών.</a:t>
            </a:r>
            <a:endParaRPr lang="en-US" dirty="0"/>
          </a:p>
        </p:txBody>
      </p:sp>
      <p:pic>
        <p:nvPicPr>
          <p:cNvPr id="4" name="Picture 3" descr="amanites">
            <a:hlinkClick r:id="rId2"/>
          </p:cNvPr>
          <p:cNvPicPr/>
          <p:nvPr/>
        </p:nvPicPr>
        <p:blipFill>
          <a:blip r:embed="rId3" cstate="print"/>
          <a:srcRect/>
          <a:stretch>
            <a:fillRect/>
          </a:stretch>
        </p:blipFill>
        <p:spPr bwMode="auto">
          <a:xfrm>
            <a:off x="5364088" y="404664"/>
            <a:ext cx="3143250" cy="11430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dirty="0" smtClean="0"/>
              <a:t>Μέλι Χίου</a:t>
            </a:r>
            <a:endParaRPr lang="en-US" dirty="0"/>
          </a:p>
        </p:txBody>
      </p:sp>
      <p:sp>
        <p:nvSpPr>
          <p:cNvPr id="3" name="Content Placeholder 2"/>
          <p:cNvSpPr>
            <a:spLocks noGrp="1"/>
          </p:cNvSpPr>
          <p:nvPr>
            <p:ph idx="1"/>
          </p:nvPr>
        </p:nvSpPr>
        <p:spPr/>
        <p:txBody>
          <a:bodyPr>
            <a:normAutofit/>
          </a:bodyPr>
          <a:lstStyle/>
          <a:p>
            <a:r>
              <a:rPr lang="el-GR" dirty="0" smtClean="0"/>
              <a:t>Η παραγωγή μελιού αποτελεί αναπόσπαστο κομμάτι του νησιού, εφόσον αρκετοί είναι οι μελισσοκόμοι και οι παραγωγοί του αγνού αυτού τοπικού προϊόντος.</a:t>
            </a:r>
            <a:endParaRPr lang="en-US" dirty="0" smtClean="0"/>
          </a:p>
          <a:p>
            <a:r>
              <a:rPr lang="el-GR" dirty="0" smtClean="0"/>
              <a:t>Η βάση της σύνθεσής του είναι το πευκόμελο, το θυμάρι και το ανθόμελο από άνθη εσπεριδοειδών, ενώ στο τοπικό εμπόριο μπορεί κανείς να το βρει και με γεύση μαστίχα.</a:t>
            </a:r>
            <a:r>
              <a:rPr lang="en-US" dirty="0" smtClean="0"/>
              <a:t> </a:t>
            </a:r>
          </a:p>
          <a:p>
            <a:endParaRPr lang="en-US" dirty="0"/>
          </a:p>
        </p:txBody>
      </p:sp>
      <p:pic>
        <p:nvPicPr>
          <p:cNvPr id="4" name="Picture 3" descr="meli-xiou">
            <a:hlinkClick r:id="rId2"/>
          </p:cNvPr>
          <p:cNvPicPr/>
          <p:nvPr/>
        </p:nvPicPr>
        <p:blipFill>
          <a:blip r:embed="rId3" cstate="print"/>
          <a:srcRect/>
          <a:stretch>
            <a:fillRect/>
          </a:stretch>
        </p:blipFill>
        <p:spPr bwMode="auto">
          <a:xfrm>
            <a:off x="5364088" y="260648"/>
            <a:ext cx="2855218" cy="1143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348648"/>
          </a:xfrm>
        </p:spPr>
        <p:txBody>
          <a:bodyPr>
            <a:normAutofit fontScale="90000"/>
          </a:bodyPr>
          <a:lstStyle/>
          <a:p>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Η Χίος είναι ένα ευλογημένο νησί, με πλούσιο έδαφος και άριστο μεσογειακό κλίμα το οποίο ευνοεί την παραγωγή πολλών, διαφορετικών και ποιοτικών προϊόντων.</a:t>
            </a:r>
            <a:endParaRPr lang="en-US" dirty="0" smtClean="0"/>
          </a:p>
          <a:p>
            <a:r>
              <a:rPr lang="el-GR" dirty="0" smtClean="0"/>
              <a:t>Τα ταξίδια και οι εμπειρίες των ναυτικών της, διευκόλυναν από πολύ νωρίς την προώθηση των χιώτικων προϊόντων στο εξωτερικό και συνέβαλαν στην ανταλλαγή γνώσεων και την εισαγωγή νέων ιδεών, (παραγωγής, μεταποίησης, συσκευασίας), από όλο τον κόσμο.</a:t>
            </a:r>
            <a:endParaRPr lang="en-US" dirty="0" smtClean="0"/>
          </a:p>
          <a:p>
            <a:r>
              <a:rPr lang="el-GR" dirty="0" smtClean="0"/>
              <a:t>Φυσικά τον πρωταγωνιστικό ρόλο έχει η Μαστίχα!</a:t>
            </a:r>
            <a:endParaRPr lang="en-US" dirty="0" smtClean="0"/>
          </a:p>
          <a:p>
            <a:r>
              <a:rPr lang="el-GR" dirty="0" smtClean="0"/>
              <a:t>Και ποιος δεν γνωρίζει ότι, εδώ και μόνο εδώ, σε ολόκληρο τον κόσμο παράγεται αυτό το μοναδικό προϊόν, με τις απίστευτες ιδιότητες και τις δεκάδες χρήσεις.</a:t>
            </a:r>
            <a:endParaRPr lang="en-US" dirty="0" smtClean="0"/>
          </a:p>
          <a:p>
            <a:endParaRPr lang="el-GR" dirty="0"/>
          </a:p>
        </p:txBody>
      </p:sp>
      <p:pic>
        <p:nvPicPr>
          <p:cNvPr id="4" name="Picture 3" descr="mastixa">
            <a:hlinkClick r:id="rId2"/>
          </p:cNvPr>
          <p:cNvPicPr/>
          <p:nvPr/>
        </p:nvPicPr>
        <p:blipFill>
          <a:blip r:embed="rId3" cstate="print"/>
          <a:srcRect/>
          <a:stretch>
            <a:fillRect/>
          </a:stretch>
        </p:blipFill>
        <p:spPr bwMode="auto">
          <a:xfrm>
            <a:off x="395536" y="260648"/>
            <a:ext cx="3143250" cy="1143000"/>
          </a:xfrm>
          <a:prstGeom prst="rect">
            <a:avLst/>
          </a:prstGeom>
          <a:noFill/>
          <a:ln w="9525">
            <a:noFill/>
            <a:miter lim="800000"/>
            <a:headEnd/>
            <a:tailEnd/>
          </a:ln>
        </p:spPr>
      </p:pic>
      <p:pic>
        <p:nvPicPr>
          <p:cNvPr id="5" name="Picture 4" descr="esperidoeidi">
            <a:hlinkClick r:id="rId2"/>
          </p:cNvPr>
          <p:cNvPicPr/>
          <p:nvPr/>
        </p:nvPicPr>
        <p:blipFill>
          <a:blip r:embed="rId4" cstate="print"/>
          <a:srcRect/>
          <a:stretch>
            <a:fillRect/>
          </a:stretch>
        </p:blipFill>
        <p:spPr bwMode="auto">
          <a:xfrm>
            <a:off x="5580112" y="260648"/>
            <a:ext cx="3143250" cy="1143000"/>
          </a:xfrm>
          <a:prstGeom prst="rect">
            <a:avLst/>
          </a:prstGeom>
          <a:noFill/>
          <a:ln w="9525">
            <a:noFill/>
            <a:miter lim="800000"/>
            <a:headEnd/>
            <a:tailEnd/>
          </a:ln>
        </p:spPr>
      </p:pic>
      <p:pic>
        <p:nvPicPr>
          <p:cNvPr id="6" name="Picture 5" descr="meli-xiou">
            <a:hlinkClick r:id="rId2"/>
          </p:cNvPr>
          <p:cNvPicPr/>
          <p:nvPr/>
        </p:nvPicPr>
        <p:blipFill>
          <a:blip r:embed="rId5" cstate="print"/>
          <a:srcRect/>
          <a:stretch>
            <a:fillRect/>
          </a:stretch>
        </p:blipFill>
        <p:spPr bwMode="auto">
          <a:xfrm>
            <a:off x="3491880" y="260648"/>
            <a:ext cx="2207146"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276640"/>
          </a:xfrm>
        </p:spPr>
        <p:txBody>
          <a:bodyPr>
            <a:normAutofit fontScale="90000"/>
          </a:bodyPr>
          <a:lstStyle/>
          <a:p>
            <a:endParaRPr lang="el-GR" dirty="0"/>
          </a:p>
        </p:txBody>
      </p:sp>
      <p:sp>
        <p:nvSpPr>
          <p:cNvPr id="4" name="3 - Θέση περιεχομένου"/>
          <p:cNvSpPr>
            <a:spLocks noGrp="1"/>
          </p:cNvSpPr>
          <p:nvPr>
            <p:ph idx="1"/>
          </p:nvPr>
        </p:nvSpPr>
        <p:spPr/>
        <p:txBody>
          <a:bodyPr>
            <a:normAutofit/>
          </a:bodyPr>
          <a:lstStyle/>
          <a:p>
            <a:r>
              <a:rPr lang="el-GR" sz="2400" dirty="0" smtClean="0"/>
              <a:t>Ακόμα παράγει κόκκινα κυρίως κρασιά, άριστης ποιότητας, καθώς και το φημισμένο από την αρχαιότητα «Αριούσιο Οίνο».</a:t>
            </a:r>
            <a:endParaRPr lang="en-US" sz="2400" dirty="0" smtClean="0"/>
          </a:p>
          <a:p>
            <a:r>
              <a:rPr lang="el-GR" sz="2400" dirty="0" smtClean="0"/>
              <a:t>Η ελιά έχει εξέχουσα θέση στις καλλιέργειες και έτσι η Χίος παράγει αγνό, παρθένο ελαιόλαδο.</a:t>
            </a:r>
            <a:endParaRPr lang="en-US" sz="2400" dirty="0" smtClean="0"/>
          </a:p>
          <a:p>
            <a:r>
              <a:rPr lang="el-GR" sz="2400" dirty="0" smtClean="0"/>
              <a:t>Λόγω των εξαίρετων ποικιλιών εσπεριδοειδών -με εξέχουσα θέση το χιώτικο μανταρίνι- που παράγονται ακόμα στον κάμπο της και παλαιότερα εξάγονταν σε όλο τον κόσμο, οι Χιώτες έχουν εξειδικευθεί στην παραγωγή γλυκών κουταλιού, που θα τα βρείτε σε απίστευτη ποικιλία </a:t>
            </a:r>
            <a:endParaRPr lang="el-GR" sz="2400" dirty="0"/>
          </a:p>
        </p:txBody>
      </p:sp>
      <p:pic>
        <p:nvPicPr>
          <p:cNvPr id="5" name="Picture 4" descr="ouzo">
            <a:hlinkClick r:id="rId2"/>
          </p:cNvPr>
          <p:cNvPicPr/>
          <p:nvPr/>
        </p:nvPicPr>
        <p:blipFill>
          <a:blip r:embed="rId3" cstate="print"/>
          <a:srcRect/>
          <a:stretch>
            <a:fillRect/>
          </a:stretch>
        </p:blipFill>
        <p:spPr bwMode="auto">
          <a:xfrm>
            <a:off x="3563888" y="260648"/>
            <a:ext cx="2063130" cy="1143000"/>
          </a:xfrm>
          <a:prstGeom prst="rect">
            <a:avLst/>
          </a:prstGeom>
          <a:noFill/>
          <a:ln w="9525">
            <a:noFill/>
            <a:miter lim="800000"/>
            <a:headEnd/>
            <a:tailEnd/>
          </a:ln>
        </p:spPr>
      </p:pic>
      <p:pic>
        <p:nvPicPr>
          <p:cNvPr id="6" name="Picture 5" descr="ariousios-oinos">
            <a:hlinkClick r:id="rId2"/>
          </p:cNvPr>
          <p:cNvPicPr/>
          <p:nvPr/>
        </p:nvPicPr>
        <p:blipFill>
          <a:blip r:embed="rId4" cstate="print"/>
          <a:srcRect/>
          <a:stretch>
            <a:fillRect/>
          </a:stretch>
        </p:blipFill>
        <p:spPr bwMode="auto">
          <a:xfrm>
            <a:off x="5580112" y="260648"/>
            <a:ext cx="3143250" cy="1143000"/>
          </a:xfrm>
          <a:prstGeom prst="rect">
            <a:avLst/>
          </a:prstGeom>
          <a:noFill/>
          <a:ln w="9525">
            <a:noFill/>
            <a:miter lim="800000"/>
            <a:headEnd/>
            <a:tailEnd/>
          </a:ln>
        </p:spPr>
      </p:pic>
      <p:pic>
        <p:nvPicPr>
          <p:cNvPr id="7" name="Picture 6" descr="glyka-koutaliou">
            <a:hlinkClick r:id="rId2"/>
          </p:cNvPr>
          <p:cNvPicPr/>
          <p:nvPr/>
        </p:nvPicPr>
        <p:blipFill>
          <a:blip r:embed="rId5" cstate="print"/>
          <a:srcRect/>
          <a:stretch>
            <a:fillRect/>
          </a:stretch>
        </p:blipFill>
        <p:spPr bwMode="auto">
          <a:xfrm>
            <a:off x="467544" y="260648"/>
            <a:ext cx="314325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l"/>
            <a:r>
              <a:rPr lang="el-GR" dirty="0" smtClean="0"/>
              <a:t>Μαστίχα</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Αν υπήρχε σήμα κατατεθέν για τη Χίο, αυτό σίγουρα θα ήταν το μαστιχόδεντρο, το μοναδικό δώρο που συχνά στο παρελθόν έγινε και κατάρα αφού το μονοπώλιό της μαστίχας ήταν ανέκαθεν το μήλον της έριδος μεταξύ των ισχυρών της κάθε εποχής.</a:t>
            </a:r>
            <a:endParaRPr lang="en-US" dirty="0" smtClean="0"/>
          </a:p>
          <a:p>
            <a:r>
              <a:rPr lang="el-GR" dirty="0" smtClean="0"/>
              <a:t>Δέντρο αειθαλές, ανήκει στην οικογένεια </a:t>
            </a:r>
            <a:r>
              <a:rPr lang="en-US" dirty="0" err="1" smtClean="0"/>
              <a:t>Pistachia</a:t>
            </a:r>
            <a:r>
              <a:rPr lang="el-GR" dirty="0" smtClean="0"/>
              <a:t>, φτάνει τα 2-3 μέτρα ύψος και η παραγωγή της μαστίχας ξεκινά από τον 5ο με 6ο χρόνο ζωής του σχοίνου, όπως ονομάζουν οι ντόπιοι το μαστιχόδεντρο.</a:t>
            </a:r>
            <a:endParaRPr lang="en-US" dirty="0" smtClean="0"/>
          </a:p>
          <a:p>
            <a:r>
              <a:rPr lang="el-GR" dirty="0" smtClean="0"/>
              <a:t>Ευδοκιμεί μόνο σε 21 χωριά της Νότιας Χίου, τα Μαστιχοχώρια.</a:t>
            </a:r>
            <a:endParaRPr lang="en-US" dirty="0" smtClean="0"/>
          </a:p>
          <a:p>
            <a:endParaRPr lang="el-GR" dirty="0"/>
          </a:p>
        </p:txBody>
      </p:sp>
      <p:pic>
        <p:nvPicPr>
          <p:cNvPr id="4" name="Picture 3" descr="mastixa">
            <a:hlinkClick r:id="rId2"/>
          </p:cNvPr>
          <p:cNvPicPr/>
          <p:nvPr/>
        </p:nvPicPr>
        <p:blipFill>
          <a:blip r:embed="rId3" cstate="print"/>
          <a:srcRect/>
          <a:stretch>
            <a:fillRect/>
          </a:stretch>
        </p:blipFill>
        <p:spPr bwMode="auto">
          <a:xfrm>
            <a:off x="5796136" y="260648"/>
            <a:ext cx="3143250" cy="11430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l"/>
            <a:r>
              <a:rPr lang="el-GR" dirty="0" smtClean="0"/>
              <a:t>Εσπεριδοειδή</a:t>
            </a:r>
            <a:endParaRPr lang="el-GR" dirty="0"/>
          </a:p>
        </p:txBody>
      </p:sp>
      <p:sp>
        <p:nvSpPr>
          <p:cNvPr id="3" name="2 - Θέση περιεχομένου"/>
          <p:cNvSpPr>
            <a:spLocks noGrp="1"/>
          </p:cNvSpPr>
          <p:nvPr>
            <p:ph idx="1"/>
          </p:nvPr>
        </p:nvSpPr>
        <p:spPr/>
        <p:txBody>
          <a:bodyPr>
            <a:normAutofit/>
          </a:bodyPr>
          <a:lstStyle/>
          <a:p>
            <a:r>
              <a:rPr lang="el-GR" sz="2400" dirty="0" smtClean="0"/>
              <a:t>Η καλλιέργεια των εσπεριδοειδών αποτέλεσε άλλη μια από τις καινοτομίες που εισήγαγαν οι κατά τα άλλα σκληροί κατακτητές Γενοβέζοι (1348-1566).</a:t>
            </a:r>
            <a:endParaRPr lang="en-US" sz="2400" dirty="0" smtClean="0"/>
          </a:p>
          <a:p>
            <a:r>
              <a:rPr lang="el-GR" sz="2400" dirty="0" smtClean="0"/>
              <a:t>Αφού διαπίστωσαν ότι τα αειθαλή αυτά δέντρα είχαν τη δυνατότητα να ευδοκιμήσουν, ξεκίνησαν την εισαγωγή τους από την Ιταλία και με ζήλο προώθησαν την καλλιέργειά τους σε περιοχές απάγκιες και με πολλά νερά.</a:t>
            </a:r>
            <a:endParaRPr lang="en-US" sz="2400" dirty="0" smtClean="0"/>
          </a:p>
          <a:p>
            <a:r>
              <a:rPr lang="el-GR" sz="2400" dirty="0" smtClean="0"/>
              <a:t>Μια τέτοια περιοχή ήταν και ο Κάμπος, ο οποίος μεταβλήθηκε πολύ γρήγορα σε έναν απέραντο πορτοκαλεώνα.</a:t>
            </a:r>
            <a:endParaRPr lang="en-US" sz="2400" dirty="0" smtClean="0"/>
          </a:p>
          <a:p>
            <a:endParaRPr lang="el-GR" sz="2400" dirty="0"/>
          </a:p>
        </p:txBody>
      </p:sp>
      <p:pic>
        <p:nvPicPr>
          <p:cNvPr id="5" name="Picture 4" descr="esperidoeidi">
            <a:hlinkClick r:id="rId2"/>
          </p:cNvPr>
          <p:cNvPicPr/>
          <p:nvPr/>
        </p:nvPicPr>
        <p:blipFill>
          <a:blip r:embed="rId3" cstate="print"/>
          <a:srcRect/>
          <a:stretch>
            <a:fillRect/>
          </a:stretch>
        </p:blipFill>
        <p:spPr bwMode="auto">
          <a:xfrm>
            <a:off x="5580112" y="260648"/>
            <a:ext cx="3143250" cy="1143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l"/>
            <a:r>
              <a:rPr lang="el-GR" dirty="0" smtClean="0"/>
              <a:t/>
            </a:r>
            <a:br>
              <a:rPr lang="el-GR" dirty="0" smtClean="0"/>
            </a:br>
            <a:r>
              <a:rPr lang="el-GR" dirty="0" smtClean="0"/>
              <a:t>Ούζο</a:t>
            </a:r>
            <a:endParaRPr lang="el-GR" dirty="0"/>
          </a:p>
        </p:txBody>
      </p:sp>
      <p:sp>
        <p:nvSpPr>
          <p:cNvPr id="3" name="2 - Θέση περιεχομένου"/>
          <p:cNvSpPr>
            <a:spLocks noGrp="1"/>
          </p:cNvSpPr>
          <p:nvPr>
            <p:ph idx="1"/>
          </p:nvPr>
        </p:nvSpPr>
        <p:spPr>
          <a:xfrm>
            <a:off x="500034" y="2428868"/>
            <a:ext cx="8329642" cy="3929091"/>
          </a:xfrm>
        </p:spPr>
        <p:txBody>
          <a:bodyPr>
            <a:normAutofit lnSpcReduction="10000"/>
          </a:bodyPr>
          <a:lstStyle/>
          <a:p>
            <a:r>
              <a:rPr lang="el-GR" dirty="0" smtClean="0"/>
              <a:t>Το Χιώτικο ούζο τυποποιείται πρώιμα και παίζει κυρίαρχο ρόλο στην κοινωνική ζωή του νησιού σαν ποτό ανδροπαρέας στην αρχή, αλλά πολύ σύντομα εισάγεται και στην τελετουργία του τραπεζιού σαν ποτό προϋπάντησης, χαιρετισμού και ορεκτικό. Παράλληλα συνηθίζεται να συνοδεύει θαλασσινά και ψάρι.</a:t>
            </a:r>
            <a:endParaRPr lang="en-US" dirty="0" smtClean="0"/>
          </a:p>
          <a:p>
            <a:r>
              <a:rPr lang="el-GR" dirty="0" smtClean="0"/>
              <a:t>Κοιτίδα μπαχαρικών και αρωμάτων η Χίος, παράγει ένα ελαφρύ και γλυκόπιοτο ούζο, βασισμένο στο κλασικό γλυκάνισο σε φόντο μάραθου και κόλιανδρου αλλά και της μοναδικής μαστίχας, ανάλογα με τη συνταγή.</a:t>
            </a:r>
            <a:endParaRPr lang="en-US" dirty="0" smtClean="0"/>
          </a:p>
          <a:p>
            <a:endParaRPr lang="el-GR" dirty="0"/>
          </a:p>
        </p:txBody>
      </p:sp>
      <p:pic>
        <p:nvPicPr>
          <p:cNvPr id="5" name="Picture 4" descr="ouzo">
            <a:hlinkClick r:id="rId2"/>
          </p:cNvPr>
          <p:cNvPicPr/>
          <p:nvPr/>
        </p:nvPicPr>
        <p:blipFill>
          <a:blip r:embed="rId3" cstate="print"/>
          <a:srcRect/>
          <a:stretch>
            <a:fillRect/>
          </a:stretch>
        </p:blipFill>
        <p:spPr bwMode="auto">
          <a:xfrm>
            <a:off x="5868144" y="476672"/>
            <a:ext cx="2999234" cy="11430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l"/>
            <a:r>
              <a:rPr lang="el-GR" dirty="0" smtClean="0"/>
              <a:t>Γλυκά του κουταλιού</a:t>
            </a:r>
            <a:endParaRPr lang="el-GR" dirty="0"/>
          </a:p>
        </p:txBody>
      </p:sp>
      <p:sp>
        <p:nvSpPr>
          <p:cNvPr id="3" name="2 - Θέση περιεχομένου"/>
          <p:cNvSpPr>
            <a:spLocks noGrp="1"/>
          </p:cNvSpPr>
          <p:nvPr>
            <p:ph idx="1"/>
          </p:nvPr>
        </p:nvSpPr>
        <p:spPr>
          <a:xfrm>
            <a:off x="357158" y="2332037"/>
            <a:ext cx="8229600" cy="4525963"/>
          </a:xfrm>
        </p:spPr>
        <p:txBody>
          <a:bodyPr>
            <a:normAutofit fontScale="92500" lnSpcReduction="10000"/>
          </a:bodyPr>
          <a:lstStyle/>
          <a:p>
            <a:r>
              <a:rPr lang="el-GR" dirty="0" smtClean="0"/>
              <a:t>Το σταφύλι και τα σύκα υπήρξαν η βάση αυτής της ποικιλίας, στα οποία προστέθηκαν σταδιακά τα αμύγδαλα, τα φιστίκια, τα καρύδια, τα μήλα, τα κυδώνια, τα βύσσινα, τα κεράσια και, τελευταία, τα εσπεριδοειδή, δηλαδή τα νεράντζια, τα περίφημα χιώτικα μανταρίνια, τα πορτοκάλια, τα περγαμόντα, τα κίτρα κ.ά.</a:t>
            </a:r>
            <a:endParaRPr lang="en-US" dirty="0" smtClean="0"/>
          </a:p>
          <a:p>
            <a:r>
              <a:rPr lang="el-GR" dirty="0" smtClean="0"/>
              <a:t>Πολλές μέθοδοι διατήρησης εφαρμόσθηκαν με σκοπό την όσο το δυνατό μακρύτερη χρονική περίοδο κατανάλωσης των καρπών. Η ασφαλέστερη και απλούστερη μέθοδος ανεδείχθη ο βρασμός και η μετέπειτα συντήρηση σε κάποιας μορφής σιρόπι. Ανάλογα με τα βότανα, τα μπαχαρικά ή άλλες ουσίες που προστίθενται στο νερό του βρασμού, εξελίχθηκαν και οι διάφορες συνταγές.</a:t>
            </a:r>
            <a:endParaRPr lang="en-US" dirty="0" smtClean="0"/>
          </a:p>
          <a:p>
            <a:endParaRPr lang="el-GR" dirty="0" smtClean="0"/>
          </a:p>
        </p:txBody>
      </p:sp>
      <p:pic>
        <p:nvPicPr>
          <p:cNvPr id="5" name="Picture 4" descr="glyka-koutaliou">
            <a:hlinkClick r:id="rId2"/>
          </p:cNvPr>
          <p:cNvPicPr/>
          <p:nvPr/>
        </p:nvPicPr>
        <p:blipFill>
          <a:blip r:embed="rId3" cstate="print"/>
          <a:srcRect/>
          <a:stretch>
            <a:fillRect/>
          </a:stretch>
        </p:blipFill>
        <p:spPr bwMode="auto">
          <a:xfrm>
            <a:off x="5508104" y="404664"/>
            <a:ext cx="3143250" cy="11430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l"/>
            <a:r>
              <a:rPr lang="el-GR" dirty="0" smtClean="0"/>
              <a:t>Αριούσιος Οίνος</a:t>
            </a:r>
            <a:endParaRPr lang="el-GR" dirty="0"/>
          </a:p>
        </p:txBody>
      </p:sp>
      <p:sp>
        <p:nvSpPr>
          <p:cNvPr id="3" name="2 - Θέση περιεχομένου"/>
          <p:cNvSpPr>
            <a:spLocks noGrp="1"/>
          </p:cNvSpPr>
          <p:nvPr>
            <p:ph idx="1"/>
          </p:nvPr>
        </p:nvSpPr>
        <p:spPr>
          <a:xfrm>
            <a:off x="357158" y="2589201"/>
            <a:ext cx="8229600" cy="4268799"/>
          </a:xfrm>
        </p:spPr>
        <p:txBody>
          <a:bodyPr>
            <a:normAutofit fontScale="92500" lnSpcReduction="20000"/>
          </a:bodyPr>
          <a:lstStyle/>
          <a:p>
            <a:r>
              <a:rPr lang="el-GR" dirty="0" smtClean="0"/>
              <a:t>Το κρασί είναι ένα από τα πιο αξιόλογα και φημισμένα προϊόντα που παράγει η Χίος από την αρχαιότητα.</a:t>
            </a:r>
            <a:endParaRPr lang="en-US" dirty="0" smtClean="0"/>
          </a:p>
          <a:p>
            <a:r>
              <a:rPr lang="el-GR" dirty="0" smtClean="0"/>
              <a:t>Κατά το Χιώτη ιστορικό της αρχαιότητας Θεόπομπο, ο Οινοπίων, γιος του Διονύσου, έμαθε στους Χιώτες να φυτεύουν και να καλλιεργούν αμπέλια και να παράγουν το κρασί.. Η ποιότητα του χιώτικου κρασιού, που ήταν γνωστό και ως «Αριούσιος Οίνος» τον έκανε γρήγορα γνωστό στην Ελλάδα και όχι μόνο. Τα χιώτικα πλοία τον μετέφεραν παντού μέσα σε αμφορείς και πουλιόταν ακριβά, γι' αυτό και το όνομά του είχε συνδεθεί με δαπανηρά και πλούσια συμπόσια, τόσο κατά την αρχαιότητα, όσο και κατά τη ρωμαϊκή και βυζαντινή περίοδο, ενώ ακόμη και στα νεότερα χρόνια περιηγητές και ταξιδιώτες μίλησαν γι' αυτό με εγκωμιαστικά λόγια</a:t>
            </a:r>
            <a:endParaRPr lang="el-GR" dirty="0"/>
          </a:p>
        </p:txBody>
      </p:sp>
      <p:sp>
        <p:nvSpPr>
          <p:cNvPr id="1026" name="AutoShape 2" descr="data:image/jpeg;base64,/9j/4AAQSkZJRgABAQAAAQABAAD/2wCEAAkGBxQTEhUUExQWFhQXGBwaGBgYGBwgHhobHRgcGx0aHBoYHCggHBwlHRwXIjEiJSorLi4uHB8zODMsNygtLisBCgoKDg0OGxAQGy8kICQsLCwsLCwsLCwsLCwsLCwsLCwsLCwsLCwsLCwsLCwsLCwsLCwsLCwsLCwsLCwsLCwsLP/AABEIANsA5gMBIgACEQEDEQH/xAAcAAACAgMBAQAAAAAAAAAAAAAFBgMEAQIHAAj/xABEEAACAQIEAwYDBQUGBQQDAAABAgMAEQQSITEFQVEGEyJhcYEykaEjQlKx0QcUYnLBFTOCkuHwJENTsvEWNKLSY3PC/8QAGgEAAwEBAQEAAAAAAAAAAAAAAQIDAAQFBv/EACwRAAICAgICAQIFBAMAAAAAAAABAhEDIRIxBEFREzIiYXGB0WKRwfAFUrH/2gAMAwEAAhEDEQA/AGNISQDsDrrQXj8TLcqFObfNy9KNYmJmZbNlCm99b8wRb3qpi8OCMpzA2Opsd+fqaWL2eVJaOfCO7ksLchc/UD9avgBQPPW/6VZxXCGj8LFdb201JGvoLXqKPDBRZjceddKaZNsrzISwJVW0+lRfvFyV5W2PXyraeQ2NgRpoQeXrVeOVibMMw89x5g1RGSNoFudSR6VtKAbpckb+lRyxENuQpWq981zzH1/1ooZIl/ecoXQm39av8OjLmy3tMBYdFvqfLp86FYaTNlJ+C9n6joadexmCzAzEWUWVB5Db9feufys308dnX4mD6mSvgOLEERQoGn+xQnjuEjyFyvite+2/560cxbeK1LfH8RmYIOW9eHBtuz330QcOwd0VANWN2PkKmeMNOFUGyD60QwGWOF5m08OnoKpdjY2KPiX0zsWueg0A/M1dt8WyUWuQK4ge9xSxnZTcj01ozx+SNwiLcMdCTtYDU+1e4JwczO0zsUkkYsDkuMvKwpt4Z2WUMXkJduZcDW/QDYeVdcMDbVkZZ1uhd7J8HspmZCM+i3GqoNBa/M70b7PrhEkUKVJBJBa7ZmY6kta2cnTy2ox2jhKwqgOVGkjR2/CjOA2vLp70agaOMpCihRlJAAFgAR9da6m1FUQUXPYq4GCaTBxCKcSli8rliBJHmLFGQgW8EgtY7i4vpThw3EGSGOQixdFYjoSoJHzquuDiiZpFRVYoE0FhlDFgABp8TN862xXE4YABLIiabE8v0865sm9DslxMgDIDzbp0Un22qQToOYFRPiFKiZB3otdchBuDa5XWx0oY3alCckcGJeT8PcutvVpAFA8702N1HZN9hmTGxgXLD51WEHesHcWVfhX+pqLMZFdZEAKre42B3Cg7kgWufOosPi8QUUrGjAqDfNb+tUi01aAWcTw9T95h6E1C3D2scsr/AOKx/pWRicTexiQeea9avLib/CgHuf601sAJbDTxy3OVxyv+VXm4i4Hihb1WxqDHwYl9stxtuKw/EZU/vIWJ6oQR9aLYaIZeLx31SQH+U/0rNZ/thT9xweltfevUoaAPDwzqHIKsSQV3tbY6cjUeIiIa535iqrQ5WBjco3ub+tSYgrILNfTW+u9RpnmScWgTxaQLcte+U2sOv+xSnjZLtqGHl0p5xWGQg6/Ftfl6Uunhsqkm4f1A26VfHL5JcUgYMSoS1iT5ioUIK5luNbW/1qWTDNe7xm3KxvWbNYgLpbob1VNDUVHxEmoBB9QPzrSBBezX9fOpGwz6XFx5UShwUri0aZgAb2G1uftT8hlFlCPDgDKo1dgPYGulcPi7qJV00H1NJXZnCB5Mw1sCF9eZp5nJzBARoLk+1eJ5+XlLie74OL6cLfsrYpwgdydh9aW+HLnYs3M0S7T4gJHbm21/qbfOteDcOE0aJr3ZIuRfNI3Rba2G96TDjclovlmolLtOXkK4WFSRpmA6e1MXCuAzqV7wsY1Gkelhf0G9qO8P4P3ByYbDA3PicybHnmbVifK1MGBnVWETqqTZc2UNmuoNiwNhexIvppcda9PHjjGK9nBKbZrw6Bco8JjA0Ay2+tEYo05WP1rDMb2G559PWpo4wNhTtiJFDjZ+ytplLor3tbIzqG38iaiThiQnNGLD7wJJ0P4WOo9NqI4zDiRGQ7MpHzFBuCYwtGIpj9pYrc/fsSpt1YWNx71GbrZWFpaLXEIGfIAbAOCfSx289qpcYwkzHPDJkKgkrlU942mUMW+7a40trrUuL4qkVlYlpbf3a6sfQdPOp44S8f2o8TakA/D5X6jrQpN2VqtsA8Nx64XFTxSFY4nySIt9Edwe8H8Kk2PzPOm3NpflSjxHARCXD4aJbFpO/ka9zlTS7E3JzE5deV68eE9ytpO8lw4JNkdwyDrkDWZR0W3pSTxNu7EavoYziUCszOALEAFh566cz+Vqk4MPsY/5ajwyx92AAjREeFtCCD10+tSQ8ORBaPMg6KTb5HSrpJKiRNKzX0H1qGUsa0mw0oHgm1/jUH8rVB/xI37p/mP1o0AmDHnetHItvQziPHTALzQOBteMq2/kbGqXFOLloWMMU2dlNrpYg9dTRphL3CsLdWkJJMjkj+UaAfS/vWaF8L48ViRXgmDKAPh3tzr1HiaxZ4rOyC4F/wDfKqy443AIuCOXL1qdsUHIv7VXnlW5Fh0qWzx20bSYnQC2t60gnzNbyqNXFreelYRcu1Fyoyg2ZaYBwttSdf1qw+HuR4SSfhUDU+QqLC6b66069i8LlV5G/vHY69F5AUq2XxQ5SoocI7EM7d5OFQEaRrfb+I9fIU2rwGNY2SMBboVGmguCNquZ6lWSimeiopLRyXDcHnwUpiEEkg+66ISGv520t52rSfFYmIkPhJs50FwLE+oJ0rqeK4gq2F9ToFG5NbQ4EFg7AZhtzy/qfOpS8aEnyZePkSSpHMZuy2KbJPiwrC4VIVOoLGwFrWLEnmaZ27KqcO37zK0XNRG1lisbjXTOeRvp0HOmTj0Y7sN+CSNvk4BPyJNLvaGIs0SXOTKxAJ0zAj+hrpxY0lSIzyNu2UOFfZKY8Mz5T8UrfE38o2UedZxMGQ97HYTqcyudSxG6sTrlIuD61ssvdre4Ucydh7mscNwxxv8Ac6QWKtM27ciI1/8A6Onka6PwxWyTtuxx4Xj0eNHvbOA2vmL0QBrSKFVUKAAqgADoALAVEZhcqvxc7bD1rlKFmlfthhoY4WlkLkZhljDWDSHRbW8Sm+pykbE0xQxsBZnLHrYfpXP+McU/e+KLg9R+6tnINrSEqniX+VXbTzrUND7khk4VgiFV5Hd3AsGe2YA8iVAzDnZr1c4jjUhjaWRssaDMxPICsQYhWXMDprqfIkH8jSiqf2rLnJtw+F/Atv8A3Ei/eN/+WptbqQaSKLy/IIdjQ03e4yQENiGvGp3WEaRr5XGp9aZCKHjElpTEgsqAZ2HI2uqj21PTSr4FqLYeNIFY4th800YJTeWIahl5so5OBr52NGI8RZVZfFCwBBG4B1B81qsx1oTwFZlwr4dMt45HiUm+iXzJ/wDFgPajF+hMsNWM0nUaioiSLltFG5oBwjBSIO6fESq40ANiCOWUkVZxnAWkVlfESlWFrA2/pVKOctRoZG7xgMg/uxa5/nJ/IVKxJ3oNwSKfxqkqvEpyqXXxaaHbTyog6Ym/xx/5T+tZsyNyvlXqrvFOf+YoP8n+teoBs5RO4y6E6G3n868kLKQxOl9TatSqgsL5WG6mp1JygMdOX/mk/M8imtExyEAgbH5XrLMKqPEfuaA7/wBBR7szg43mRHUMuVmynUXFt+u9DseCfLTKeDwzSfAL+gJ+dhTtw3vMOLuudbahQcw6WB3HptReGMKAFAUDYAAD5CrJtzFxTUkduPCovlewW3GVuAEdmOygW+d9qsxrLJ0iXoNW+ewoZwQhnncG47zKvkF/1pjXFACjxL2DJ8EIyji5ytqSbmx31POjimgXEuIJIrRrmZmFvCDoeWu1XuHY4WCyeGQDUNz9KzMi9LGGBU6gixHlQDi/AJZBaKVBY3XOhJU2ta4YXB8xTFXqybXQKE3i/YRJ8OySSM05F1k2VXGosm2U7G9zaqn7OeJkJ3DrkeMlGXowNiPnThxjG9zC8lrlRoOrbAfO1c/xXDmixkU6uO8nW0iscoaRVHjDbXtoV3IGmxqWVt79l8UbT+Br4nxVycoSSOP772XQXtpZr+4GlHMLAsahVFgP93NLkmCZyc87kn40UIFIPKxUkDfnequL7UnAxZJ43lKgCNk++L5Rnv8AC2wJ5/SipfJp46Vocr1wn9qeLeDifewOAWVJFdbEhlBjOvoouKYML22xE2IiXERqkDtlyrcjW2jnnbfodQRtU37XuBCTCLNGoD4c3Nh/yzow9jlPzp4yV6EcGkLc37Qf3jB9w8LxDMoxEsWqiInxZV3VmOltdzXVOB4mKSCJ4AVhKDICpWyjQaHavmNp2UEAkA2JF9DbUXHO1fS6zx4eJIwReOIWXyCgX8rmjNJIbC5SZH2XBMJcjxSSSM3+c2+lhRZjWkCBVA6Csk1P0dHso4/GZZIUGpkYj0VVLE/lXuHyZMWVG0sWa38UZAv7q4/y1XxuuKgHRJT/ANoqrxLFiLF4VyGbSYEKLkjuwdvUD0rR7BkX4GNGOwayDXQjYjcUvYzjM8LrA0feM2iSbA308Qo7wnii4iNJYr5HvYnTYkfmKi4xEMudtMniv0tv7VU4i7hohGgUAaDl1/8ANV5HP+lT3uoI5gG9Qk62rGIQCa9UrV6iY5visIsg8SC/M86rf2bkUBduXO16LSYg3Kr4/YA/6Vo2fQZbE8jXiQyyi9Mvkwwl2hXMrIbOpDXtfkdbUQ4dxIQv3gI8JAPlmtv5UQxmCOhNx6/Sh0nDhd7DVhr00rtx+Qn9x5uXxXF3EasN22iIGdfI5W8zyPL3q7iu1mHEbZHzOR4UINyToPK1KPBOyTz6Hwi+ptoB/U0+8K7K4WAC0YZh959Tf8hXQpuW10dOHlX4ha7OcDxbEushiVjcgje/MA04xcGWw7xmkPmbD5DSrk+IyIzZWYKpNlFybC9gOZ6ClPDftIwj7rOvUNGLjyIVjY+VblXZdQcnpDiiBdFFqxiMMrizC/5j3qhwrtBhsQLxSqeoJsw9VOoq/NiVUC/PYAEk+gFFbFaa7KqB4tyXj+q/qK9/ayNpHdieXT1rcTu2yhR/EdT6gbfM1Ry/aFmvCToSLZW/xEafIGmpg0S43hyyqRO2hFgt7W6WPW9jSzA7sphnh78KfEDYOCDpmR7A+Tg6i1HMNipv3kxphbQL8WIkkF3uL/ZgZmbzzFardscdhlAz5mnX4O6Yq6/4l2B/Cbg9DQcbHx5OPYswN+54ovlaKGWMs0Yu5XuzbvWsTlBzW5gBai7cdoIVTLZszmPKSpGZVLG6E/ELncUS7KcGfFCWSd37tnKlDq0iBVIUy793csCq2FwfOj/F/wB0lcRTiFgqkZXsTY/dA3G1I4/JV5E9ROSS8YRsuXe49tRXYEUSwASC6yRgMOoZbGl7B9h+DySfZi7A3yCeTQj+Ate1GuJ4XAxaS6nS0feSMT0AjzHT2tWUFHoDy3L8SPnXjXDu5mlhuDkcqDvcDY6eVq6p2Xx2HmwSLDpiHliSZWe7nK6liMxuUy66aDWoMB+z395nkxGKHcxu11gSwIXYBiPh0toNfSn7hfBYMOLQxKnmBr7k6mqTkmqBii4uwiTWjVmo2qdl0CYzmxsrcookjHq5zt9AtK37QHkaeBENlCSGU3HhjYqDfMRfMFZbbm9ap2qKRyGJCzySO+fcAZiq30/CotegeCieadnmOaYDMFO5ChmK225KCP4qaC2JmklGjoXY/jMjzdzcPF3QcEIFMW1kYJ4dQbgaEWO9MfFpAIpM22Rr39CKE4XiUii8eFAjNipXQMCLggDyNDv3+bHEpkMUOYq5Bu1wbEa++1Uu+jkqi3wjjZEEdxm0sCNyBtoN9LVv/wComJssEhP8p/qKK4LhyRALGgUf796ldrUTAdcbim2gt6uP0r1EJJCDoa9W0YRMAJUvqpvzK6/SiWYMASLEc9d/KqhQE5rte1t9PlW7zZRr6V4blejrqiWSTPzuAailwovte/TlUJlVbNcgelayTjS2tyN9QfkapGLYraG7snGRGbm4LXW/S2lGSbUg4btBLGwUKPTe31qw/bbKfEnrr/rXox4pJEaY6GS3vQHjvZzB4ls8ylJPxxsVZh0Nvi9wbVHw3tMJTZYnJ8h+ZvYe5oF234ZiDMmLid1CLa0Z8SkG9z+Icjpan42BSrooYvslPExMAhmhGoWZcspHMBh4b9CbX50TweMyKCFmiI+7lbT81IqLg3bgGwxICt/1FHgPqu6n6U0thUcZhodwwOhH5WqGXBe4nVj8trU9opYbjb73Einy/wDrtV7DdoFOkiFfMG4PtSXx3HQx5jDHmkB1dWKR/K2vtpSe/amQsczd2BsE1v1OZtjegoeQvf8Acec/Fa6/t/tHQuI8amed4oFaOFVucmrNfY2HwgjNa3MGg/Do4cxOInSKIfFdvG55qo3A6n5daTZe00k1kad4woOttXHV3S1x+tXuEcSkiW8DwKObqgYj/ExJ+ddKyVGpd/v/AAcf0+TuHX7HSOMdroVgyYUuq6J3qxEJGOYDMAoa2g6b1r2aa6o0cBSNrkvIwzvfZ7AEm+9yRvSjhMd+8SKJMViXiv8AblzaILa4QlPBZmsPENtL610LBYpJFvGQy3sCNtOh6Dakk0zowRaTKHbABcLLKoHeojZHt4lNrXU7g2pH7AYJP3oNqzkAlibsdb3JO+oFdE4rhu9hkj/EpHvauV9kUxeGxImOGleJQ6MwGmW/xBttMtKk2HJp7OzVnMKQ3/afg/4/YGqGL/atCP7uJyfP/wA0eL+A8oe2jpTOKB9psdliKKbSy/Zp5FhYuedlFz7VziXt9i8SSsQEa8zbWtEmfNnMr95axa+46eQpJzWP7jo8fBLOn9P179DDxOZkjVWMaJEoVSLxqABYeN/GSf4VB86o9lMKbSY8H7ON0hXS1wxs7BeQBePQ62BoHNGGN2GY9Tr+dN3Z3CN/ZGOIUkyTXUAanKIluBzN1PypsWdSlSRLy/BlghylLt1Q1dkuKgvLhr+FCTFf8N7MnmFbY9DblU/BI8k0ycs2cf4t6ocI7OyRjAyNlEsRkMt97SgkoLaGz2+RqXjOIbDzLMPgPhceXX1q17OChnlYVSkYltNa9hsckyZo2DD8vLyqOQEe9Zs1GxSxr1Rlq9Qs1CxhIXkfKg9envTNg+ErHqfE3U/06VW7NQ5Yb83Jb05D8qMF9L1zYcSSUn2UlJvRBJh1O6g+oFRnh0Z3jX/KKssb7H3rCtV7FohTARrsg9hVKXDRsdESw0JsPe2n1oqJbVznifD5sMWs8wUklZY7sN75ZE11HUb00divQ44a4YoseWMC4cFbE9Mo1v5mosFhZY5JJJcTnjPwoVVVXW9773A03rnI7R4i9jjiRbYBVP1AIofisU7m7s0vnIxYeynQVXixbG7tbiOHOrMkg74anulLA9c1hl97/OlnBuRL3QLZAFcLmOW5uL22oXjHkaNwbgZToBb6UUwWuNVf/wAC/QmilSAW8bCWYqduQHpzpcxXDQQx0FvkPMmmLi3EUDFEPev0XYH+Jh+QuaDLiY87x4lijAC1jZVLbe4vrfbyppNASLX7LoBDxDvJmCxmN1Uts5YrYC/oa69iux2BkfvGw0ebmVFg38wXRvekvC4OB4O4jZXCi182Ygm/iD8xe+vtU3ZOfF4iLu2mZO5YxMb6sRr+RG9cqlybRVx4qxr49ikhhMUCoHeyqigCwJ1YqNAAL1FF2ZV4xllkhY2zmEgBrcypBF/MWJ51e4f2fiRdbsx3Zib/ADqpilWPSKexB23sRyuv9Qa0mkthhyvRdPZ9CLGSUi1iO8Iv62oH+0viSYPhkiJZTIO5jUaatuR6Lc0Sj48yAd4FYcyp/wB/0of2wwGE4jhWWR1jZQWjkY2yNa1ySbZTzrRlH0GfN/cfOA0qxgcM0siRoLu7BQPM17iOAkgfJKtjyIIZWB1DKw0YEajyrof7EeDK88uKk+GAWUnYMQSTr0W/zq1kaNeM9mjw9oou8Ry6ZmABDLa1762ILE2Pkap3qfi3Ezip5ZySQ7HJ5Rg2QfLX3qozHQKCzMQqqN2Y6BQPOvJzS5z0fX+FF4vHXN+r/QtcMwEmIlWGL423PJFG7nyH1Nq7Tg8GkESRRiyILAfUk+ZOtCOxfZwYSIl7GeTWRuQ6Iv8ACPqbmjrrXZgx8Fs8DzvLeeeul1/JGz0K7Sw54W62NvlV3E4pUBLEADnQbE4hsQMkanKdC5008h/WrHELfBRKzZoCVygXY7Mbai33qaIOLSoP+Ii0/HHqPddxUEDrEO6gCsy6MSTlHkCOdRNHimbWZFT8KRC/+Zifyo8X6NyXsMwzxTDNGysPI/mDtXqATcHubl3B/hst/kK9TcGDlEPcN0hT+UVISeWvrQWLGYhLB071ALEoQCD6aAj5VY/teIaNcX/ELfUbVNdDUGI361nvF6j51z/tHxeXP4DZORB0oPgOIykk5ifW9ZIFnVHmUAksLDU60sY/tYmbKkTH1NvpS62OL6Fh7GxHvWj4dALsxv8AiOlMogsK4zj8RXxwIW81U/mKT+J8RhbEsogWONQqsIyVObdmupHW1vKsY6eNTuX/AJeVBcQpLSnW5Y0J6Q+NJsdo+z+HkGZZHdSOU7HTzGa4qrj+CypN30J7wEZXRzclOar5cxqDelzs5J3TM6WVzzAHwqNj5En6CmOHtX+OEE9VYj6WNcjlkjLTv9S3GLXRXwmMSSXue5ngfPYhRb7O/hud1FrXsB6mmkYKBIyGRAhHizD8yd/U0CwPakNEGZDmI1sdPrrQ3iPHZJRlFkBB21O2m9bJKc2r0GEFFDNA2Fw0TNGUVT+E3JtsBc7b+VDOxHakDiExZcqSDUX2ZAPF6kUmcHcm6k8qN9kwP3uQkXIQEe/hP0tVcSqQmT7bO1SdpYFheXOpCKWIBFzYXsB1pG4HiSYFJ0BuQOYBYkAnna+/Oq2MTwN9ncEW9R6UtR4PFQj7Bmy/gcbfI6ijmxOS0bBkjF7HCPF5jIPwWA9SL/pQzibtNgiR4iACQP4G1A89DQfBrxFc+XuSXOZgSRbQDS410r0HAcbY/wDERrmOY2U6E72vpaudeLO7Oh+TAAuQysMheN9fDa4PvtbS3Si2Gmii4c8MTyDEPMEkBAF8yhiRYnQICPWrsHZDIT9s9jq1ranny0rfifDQsAEMS3jfOdy78mJJOpy8q6Y4pxTNl8rFllFtVvf6f+gkyqi6kKBzNNvZTs7ilKYoKASPsg9vCp+8QdmYbdB60mGTOl1I16jT0NOfZbiEy4VAJXNswte5TU+DXpXP40E5O+z0P+VyyUIqP2scWGPI0yj5f/WqskWO1NwfK4+mlDsD2knQnMc46G1/mBR3hPaaOU5WurdDqPnXdR4NgfBuBJbGZ1a/hz/CfQ7fKqvartGbGLDnItrFxufToPPem/iTAKc6Z47a7G3sfzFIScGlcPJHYpmOVGve38LfrQTo1WY4Djn7sd1JkAuCMilgedywOtU+I8YCuVebEyEfEFIAHstvpUeMcQE6SQSkC+YXU9Lcr+fSqfBeHmVJpnOshyqT+J2Cg2HQEU0sySVGhjtuwrLh45LN4m00u77f5q9RgdlnUWGJ8I0Fo12HvXqr9RE+DDpudK0kjXQEg+teEdta37tTqdLVBDsHzcIibfnyoVxDsuRG5hY3ylsvoNbUyKF1IqfBt4vXSi0jWcdgw8h8TM2U/hH9avYXhwLEgk+ZP600QY4YTPhzF3gVm+W/Soe+w8psMPKrHoNPpQU0biUocLHa4ApP4hpNMut1dr3+Y+lOb8JlJ+yie3n/AK1Q4r2SxTgzLGTJls4uLuo2I/iA+dLk2h4OmK/B2v65B/3G9W4bK2hvt8zUOAiyPlfSy2PlqdD51PIPECLH0rnkdEOiPhw+xVfb+lSILOL/ACtWOFSDKwbkzfnesYmYfFewBvfytS2GOkDuGfHcD4v1NM3ZPh7mWWcIxjFo8w2zbn5VR7Ldm5pwAiNmILBmUhEUnRmY6HTXKLn0rtXZ3hqYWBIF1CjVjuxOrMfU3q8FuyM5LjQpw4V2UEIxBHQ1hoGX7pHqP1p+Elh79Ki4jEsqFGuOjAair8iFHOeJQNYOnxD9NdKzhMajgKH+0tcrY6C9vamk8CIFldT6gg0q9o+BzYVv3qJSygZZlW501Iew1IGoNut6XJJqNx7GxxTlUizJpuR9agkOlwLHzGh+W1DF7RRytAI2BzP4tdgVIGvS9qYs1xa2lcb8rIuzrXiwE3jnCO7AxKlU7w2KX0drXuLfC3nt+dCe+YqwRmXNbOoJUnoOoPQijskZmWWIMM8MrWzcwdteXS46UFCynTunzDT7oH+Ym1qnOUpS5JbPT8T6axPHkla+H/gn4bxowyJHIzNFIfiPiZDz1OpUjXyrqXBOA92+dxfmNbjXpXIJsEyuGZg85BWKKO5ylhYsTzIBNdXftL3Uar3ZAVQBvqALbGuvFKTjs8rylD6jcFSCXF5TI6wJ97Vj0Xn89qsxYJYwQlwDbS+nqOl6H9msQjBpWYZ5GsATrYbKAffSjklrU6OdiH+0nFBY1Tr+baCq3DuG5oYILkZryMRuAguP/kUoZ27xHeYtVJsqtqSbDQAc/Mk038HjBeRwQVWNUUjbU5j9AtJPc0h1qDYAEeKllkjExAjtcgAEk7X9qzTDwCPxTNYXLkH2sBXqrRMus/zqICg8XaEa5oj7OD71LL2jQaLDK/pYfnSLJF+wuLCuS1bwPYgih0PEmZcww0vkCR+lQYnF4y944FQfxm5+lqfmhaJuJxWx8bfjGo9qM5ADsB7UkyYrEDEJLOLkMBYCwUX5D3p074G4uCfKli0+gyJ4pCb7aVkOel7VXibXe1TNIBTMwI432YwuJOZ48j/jTQ+/I+9LbfszI+DFkdLxD+jCnlTf0qYnpS0mHk0I2F/ZdHcZsVMfxWVRc/PSp+CdlsHFjHjkjMrKFeMyksPXKfDcelOpewtS12lxSwYvDTHXRldRqcp528qzijcmNr7WGg5W5e1ZNgN6Ewdo8Pa5Zl//AGIyj5kWohDjY5LFJI26ZWB/I0UA3w+502qU5uVveodcx8h/vStMXxeGIXdxm/CNWPkAK10aizYdNetDsXxxIx4LO21hUAE2JIL3hh5J95v5+npQDjQWIN3YKlnKZuYVdwDyuaWUqQYxtm2L7HfvV5lKYbEcnjjFiN/tF0za89CKD8Q7P8VTw5sM4/EHy+5BFxViXCvhu7dJftCL+E6j111B861HG5JFuDlvpYb6Gptc90mVjJx0mVuD/s+DF5cViznfUDD+eurn4vlRlew2CAAbEYk+sgGpOmy0EwkGKym3fCzG1gRpfS2m1D+KTYsBcrTfGt7g6WN76jqKDUl8DK37Z0zgfA8Jhr9wihju7HM5/wATa1Y4tjI4Y2kksQvI8ydABfmTpXLY+0uIQ+M5rb5hY/Ot3463EZIYXJWEXdxmsT/CD1tpfldj0owyf9lSFnja6L/CsFNjpP3vKqxxyBkBX++dToFP3Yk20+IjWm5e0EZdI3bJKxsFI3Ya5Qdr2ubVQ45x9YUjw+EjzSsoWONB8A2Gg2sOZ0A1NVcF2QNu9xEpbE7qVPhivuFv8THm535Wq/asj06JO1PYyPGMrq/dSC+pUMrA6kFSd786vcH4SuEwwgVs1iSTa1yTyHIDQAVHDjng8E+q8pB08xUeN40CQsZzs3TX6UPzCT9nX1l6Z716qMBlw12KFg5+7yPmPnWKa0LTNOzkCtJqAbC9NSIBsAPQUlcJxwjlub7EfOnCOS+o2OtcnjtcSkyVTravO3KvVFJHfWukQxIiONQCDodPmKEYjhDpZoGtl2U6j0BP5Gi3d22rwktQswKw/HFvknUo/Xkf0oozbWselRYqGOQZXAI/3t0oPNwuaDxYdsy/gbXTpb9KKMHwSanj6UC4RxtZLq11kG6nb2POsYzjLyHusIMzbNL90eQ6+ta0aghxDiywkIo7yY7IOXm3QVHgeDeMzTkPK3Lkvl51vwThCwAknPK3xOf6URk30161jGzRgjLYW51Wl7NYd9TEnysfmNanRvKsib8NzRaQCj/6YjF8jSJccpWI+Rql2SwkSGVSv/ERvZ2OpIOqkX5EUwPOEF2Nh1P+tK2K47BHixKj5hIhRrA7r8P6e1CjDVI1luN+V+tI/HuIs79yVXvFN3ym92PIGwP03o3w7jTSozGNjZrjKBoLGxa50qr2cwQN52AMjk2PQX19yfpSfdOii1GyDB8CAA729/8Apry9TyoxFgwo8CLGPIfmTqauKgFQyXL2bReVdUUl0RcmyBoL82b3qGbBnkv/AMjRXEAhDkABqooHQsfOmsUVe1EiwwPJLHcAWFyDckaDrSbieGnCwoxP2reJktqptpbyA09b0ydpMVHLjR3ikYfBp3kpH3pT8EY6nb5Ve4bw52vicQPtZRov/TTkPUjf5daWUVJbHjNxNf2ayqI2mcjvJT4nJNxrouuy8/MmmvFcUjUE3v5DelngXD8rPCQwDSewA6EelT9peAJFCzoXuOrkgjmCDXJhk5J38lckUno2gkfGMctggNttPnzNGsDwyOAWQC/Ws8Aa+HiIsPCNBU8r1YmeavVoxr1CwiIqHc0f4BxS3gbmfCb8+npS+HNtCCKqTiTMCjkajQEafTWvMUnGmi9X2dMc1qWpZ4X2lsAuJBRhp3gF1b1tsaLR8YwzajExf5h/Wu2M1JWTcWi8Ca1tVQcUhO00R/xipxMp2Zf8wpk0BoilOt6tI2lRMBvofcfrWQSNSaaxaFri3DkOMCtcI45dT/r+dNGCgWJQiiwG1qXe2Eir3MgYZg1gL+/L0ozh+JROARItzuMwpYpJhbbReL+dRRYghiLX/KtVUb3v6VuCL66CqULZJ8W4PtVbiOO/d4iwBsNAvU+vL1ohGy+VL/bhCYRlBIB8VvPS/pWXZhV4jxNp2zyG45KD4R7dapYiTTTcba1uYTtltWTCQLkVWkLYb7HY4LIysb94oB10vrp73YU3cLhQRgIwdFJGZSDz2NuY2PpXMsFBmZ7GxPP150U7M9tmhvDiQBk8JdV0Fts8Y5W+8NPSoyXGXIpHao6SkQ3G/nWXjBoVhe0ETlFV1YuCVyMDotrk9BqPnRIYpDu9vUH9KKyxfsVwa9GrR+VRNGNSbC2pJ6Vu2Lj/AOopHkCao8UxiFcqX31JFrjp86WeZRXYYwbYtce4xhYSFMQkcP3gDanMdmPIeVWuE9q4MRplKS8lbUH0by3sfOkThmJjfFmTEXyFnJ0J20UEDltXuMLG8rSQgxxADXbUE3IA6ggWqMZzbqzpeOCQ59n+Jd9jAoIIRWJK3sTexOuvQU3cQhDoynYi1Iv7LcIS009rC4jUeniP9PrT/NtVsUOEaIZXcihwYgRKo0y3BHobVvJQXCcSySyqBorG48zrVv8AtmI/Ecn823z2otiIt16q8OMiN/tUP+IV6gMJv7iXOVnKC2+n+71aXhlkzKcxH1/1qgrknU39at4fGmP4dRzBFeaqL7N0Qj4wReqjYNLk2G/QVPi+JmQgWAtyA6+taRG/LX60G/SMiCbDpcXFvQc6Z+FcHiMQzxqzEeI+fO1Lwn1tb9aLcG4qFOVjp1PL1quGS5bFn1oIngGFX/lW/wARH9axJwHDNoVNumdv1ojOuYb1EoG1q7eK+CVlBezOFGoU+udjb0uagbsvDfQsPe9FmGltq0SOw1PKmSQLBMnZu3iWRtNbXP61X4KuIkDZJSMm4OvsBTKF0050F7MjJi50PMX+tJKKtBTLJixo2Mb+otUgxmKAs+GVutm3HvR5amFNx/M1iFjIUP8AyZoD/mWqOIuouVLJbRwD+VdKyA8q07sfh09NKfkJRyqKUB7rsaAdqMMxmWRcyZxYOObKNvPT8q7Xi+DYeQeOJT6aH5jWlXivZqBpe4ZWETi62Y3VhswJO9LJseNJnKUnYMM6BidAykqbe21MGB7QSrtNKo6Oc1v821T8Z7B4yA3VRiowfCyaSD1Tr6XpfeYKbSB4m5iRGU/UUGvlWVjKPp0MCY+U3AxeUEk2BAtfU6X9fnXu8OobFnzsbn530oLhkBYlXQ3sba3057Ve/dL3u6i/nScf6B7/AKiVHhW5XNJzudAf1qljTJLYL18IGg9PLzNMHDOy8jhQiMRYDM4Kr67XPoKeuD9lY4R47SPzJFgPJV5D6mqKL96/QnKcV1sh7NGDDYeOJZUYqoLkH4nOrH3NF34jHY3dfnVdeB4dTcRCtcRwWFgQVIB6E0xEFdnSGbEFiCWk28gBrRKWCPoKpYvs7GFHclo3G2pN/WqHCIcRKt2msASDYC+ntQTZqRJxNYU3QanpWajx/D43CuCXvpmvXqa2DQFlnVrltKkjaMi1ypoXJArfEL1ug2rxos62i/JIqHwkN7bfKt0nDEDLY1FxSIAKQAL9KE3uQf8Ae/lTy06ET9jBPw4sPiyne4qBo2GmjWFiTz9asRyHJe+tU5WNJyrocKcO4wYvCwLRgctSv6gfMUx4eRJFDIcwOoIpDy61bglZCMhK3sTbYnrbaumGdx0ybhY6GI1nKL60DHEZAfi+g/So5+Jy6eP6D9K6vqolQxEX1GmlAcTL3eKjkOgPhPmdv0obPxeb/qH6fpUHEMU75SzXOYH51PJlTWhlE6MTUEuNVZEjN87gkAC+g3J6CtcAxKi+ugqbDRC5ewznwludhqB6VdCli+lZStbf7963IrAMk0tdrCUMMg5PY+hFMlAO2v8A7c+v60JfawoNB8wBHSsyJmFmsR5gH/uqvw/+6Q/wj8qlzU6FKcvA8M3xQRHr4F+d7UOwEYwsvdsid0393KFW6t+BrC+vI0xIKhxkKtG4YXGU0DEqya9a1ZjSt2K4lLKWWRywGawIGliLcqaWooVSs0tVHiPEFhKZw1nJFxsNt/nV/rVLicCvGwcXABPvRNK+OiSLEIzEKykqbEDkfOgceJEEmI0LBfGAttRz/rVHg7EYw25rc+ZyrUvGYFTFLkAW6EkDY3I3GxouNMnDI5Rv9ivhuIxwEgZnSTxoNLrrYg+d69QftDh1jchBYAm3+zWac4/rSjp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28" name="AutoShape 4" descr="data:image/jpeg;base64,/9j/4AAQSkZJRgABAQAAAQABAAD/2wCEAAkGBxQSEhUUEhQVFhUXGBYYGBYUFxQUFxcXGBgXFxcYGBYYHCggGBolHBQUITEhJSkrLi4uFx8zODMsNygtLiwBCgoKBQUFDgUFDisZExkrKysrKysrKysrKysrKysrKysrKysrKysrKysrKysrKysrKysrKysrKysrKysrKysrK//AABEIALgBEQMBIgACEQEDEQH/xAAcAAAABwEBAAAAAAAAAAAAAAAAAgMEBQYHAQj/xAA+EAABAwEGAwYCCAUEAwEAAAABAAIRAwQFEiExUQZBYRMiMnGBkRVSBxQWQqGxwfAjYnLR4TNTgsKSovEk/8QAFAEBAAAAAAAAAAAAAAAAAAAAAP/EABQRAQAAAAAAAAAAAAAAAAAAAAD/2gAMAwEAAhEDEQA/ANwc5IutIHNIXjWwtJVFv6/HMaXCdEF8+vt3C58QbusWfxsRzRTxqdzKDa/iDd0PiLdwsUHGh+Y6wuv4yIGZiUG0m8W7rnxJu4WJfbUnmk3cancoNx+Jt3CHxNm4WGHjZ3zFc+2rtyg3P4m3cIfFG7hYX9tDuUBxk6QJKDc/irNwh8UZuFhj+NDuUQcZu3KDdfirNwjC9G7hYTT4zcSMyn7OLHblBs/xNu4RTerdwsc+1RjUpjaeL3A6lBuHxZu4Q+LM3Cwn7Zu3K79sXblBuvxZm4Q+Lt3Cwr7Yu3QPGTtyg3X4uzcIfFmbhYW7jB0Aycx+q4OMHblBupvdu4RTfDdwsLdxg7coh4wd8yDdvjLNwh8ZZuFg54wduUX7YO3KDefjTNwufG2bhYIeMHblE+2Ltyg3432zcLnxtm4WA/bF25Qbxg6dSg9C0Lza7QhP6b5WKcK8ROe4STyWu3RWxNBQSKCCCCIv7wFZnfFMvpljudT1DS3QHzWnXyJas6vVsOd/UPyQZbf901LOSfFSOjuYOxG6iWl2vt/hWjjZrGYYBxPc4kkk6RoOQzKq1QOEcsvwP6IO03uJzkcwN12tVMyc4/cIra5yzOIewHKF2lSfVeGUwXPecmN1J8tkDZtU/ijVKpOmSsg4PqtwiqCxxknmByAXKnDdKi+KtUuloILQQDKCsl53nqi9oVL33chow4HFTPMcspgqHDUBw87pehVIDj6DzOv4Jsl6gwgN55uPmcgPZAljO6GMo0IsHkgUsxOIKcoTnqoSxjvhT9MQEHHgwom3uMjNTWHJRF6MMoGMlAOO6ELrGkwACSSAAMySdAAg7jKDnlXG7fo7r1GzUcGOgkMGZGWQd1VevG5K1AntGd0feGYQM8Rhpnf8/wDKLiJShZ3AeUnL2zSUf4QdDuqK4lcCBCBPEUMSMuPcdDogIXFEJR4XMKAhKNTOaEaozBogvPA7u8PMLfuH/APJYDwQO8PNb9w/4AgmEEEEEbezcln97Nzf/V+kLQ7yGSzq83ABxOmJ3logzbjlpL6IMQGPM7HF/hQ16UCKhxaw0+4G2isnF1m7TvAEltPJus4nGfwUFdtDG6C4d1jvPIeGDrCCNa3E6GiSSAG6meSvvCFxlrXlursILwDO8A7Z6BVjh2zufVbgBxNwiciRi25SY58pW63TYXMo0msdnBxlobrznpyhBB1qZcezcQ5zWmREED9Mgq/e1xMdAqHMeBgHI5+gVvvi7HmrDMQxQZaIz6u2TqxXM8DvtGXOZJ56oMubd76Uh7XYCcpzAA5R1VUvC6yXVHMHdBnIZQY06idFv98WNhadI09xCzS1sc/HQawNY0w6PzlBm9FmJ0fuOa7UfJJ3KkLzu8Weq8eIYQWE/wA37KjgEHIQlGAXGjNA4u9k1B5FSxDtvKUjw9ZS5znBstAidBJUuaZmCJH7hAypUn6CN0xvenEA+anOxJIgAepTW+rpcWYxngmR03HkgrQOasPA9YMtMkAnCcJP3TuOqgDCPReWkFpII5hBt1nvanSxB9RuN+jSRPU9Ai1206rSMnA8lkFz0+1tDGvJdidnJMmFqHFJ+r2YPpd3Dhy1nogoPFVztsxhp1IOE8hCrqst71K1sb2uFoptGRmM2+KeqrMoAXLmJFjzXQEBXooR45Lj2jfPqg5hXEYb8t1whAVGYOc5fn5I1JgnOEeqc8jl5QgunBrQHiNMlvXD57gWCcECXD0W+3E2GBBLoIIIGdvbIKz+/LM0yBvMdVoNu8JVAvqp3uu/LyKCp22xCpAmII0HeIHJRFm4U7WqXVKkNbMBghx8zy2Vmqd7TXVp/MJCk/DaBrFQR0xgSRPkgnuFbppUg5lNgGYeTq53mTt+qtlhjUASdfyCqditXZPDs4zDo2KmfrIY7IwNcs0Fic7LdV+/r9Fkl9XwZA8yJyxdRvsm1538WwGAuec3FrS5tNp0LzzPkmQqNc8G1PY9roaBgOGeWInwoGB4jpWhhdSdJkgt09RuOqotuvwi1PbTfkW5nVoLQTn0Un9J97Gz2ptOzhtP+DD4aJJdlqNgs6s8zAnM59fVA6vS1l5GIy53ecdBPIAbAJniQqvxEnquNzQKtquIiScuad3VdLq78Lcmjxu+Uf3KRsFjfWeGMHeOp5NG5Wh3bYW0GCmzQak6uJ1JQJUbE1jAxoho5fqeq59Wk6BSWD1QfSyQRzKITgCP3KdOokGF0M5wgo3E1y9me1p/6ZPeHyOP/UqBJharUpAghzQQRBB5hUK/rlNCpkJpu8B/6nqEDS5HubXYWjMOGa2Diex9rYSNZbP+Vl1x0AXEOExnsR5FbHVs/aXcY1wfpkEGWUaTrPSJp94ECWuzbPPJRl73q6sA0sawN5NbhzOueyKb0rYCx4AAbIBEGAd+YUe+1TqPUH8EA7XCcgIiM+qKyh3C8uaBMROc+WyNZ6oyBaCpm47AKlSm17AabznqCQ0EujrAKCX4J+jupbA2vWcadA5gCO1qN5ED7jTutIsPAdhpDu2amTvU759SVFcHWCs4i3PJa94hlPMMbR0Yws009lfLPVa8HCRI8TZBLT/ZBSr/APo5sloacDBQqRk+kIE8sTdCFj3EPDtexVMFduR8D2yWPH8p5HcHML0xgVA+mJgF3gkZ9szD0kGUGJx7LgCM45ozUFy4Kd3h6Le+HvAN1gnBnjC3rh7wBBMoIIIGlv0KzjiXxSDAP4FaNeHhKzm/oL3MdoRkgrtNxOJpOW86k6Qoy+ra5j2GSS2rTI2GWEj1CXo4mvwu+7l5jkVG3vTL5w5w/L/jGSC8Pzb5phauIaNIdnVeO0DSS0nrkCqleHHDmnBQpxES+p4usN031ULeRqWuqajJfMAFwa0kDSQPZBo1XitgomrZy1zg2S05SBkQVCcV35js1mtNBrqbazHsLWuyp16bzixHyzAVDtNF1Mlj5B2nX2QdbqnZ9liPZ4seDljiMXnCDt4Wp9V2Oo9z3n7zszGySo5BzthA8zkiOJzSzyAwNjMnEf0QIU2SQPyTltnc54psEk6DX18kLuHf3y0GplXfh+6uybieO+fXCPl/ygcXJdTaDMIzJ8TjzO3kFJtYUGM0CcU2oB2QHNFeNtEoQeRR4QIdnEdeaOKft+iVa1KYctPZAhUblHsm9vsbatMscNRl0PIhPezmEbs0FGo3Y5lTs/vkjDHPyWu8PWZ4sZp1PEGmeqqn1MGtSfHfY4lvqCDPutBszZp+bYQZnflzseCSOWQI/XZZ5aLpJJwiGjXXXpK12+aHZMcapaBMA6eQWZcVWh3a91zXUhEYTzjPERzQV7AWkGMwrLwi41LbQLzhDsTW8hm0gAexUNZ6sgkkS3TcBWjgy469uq0a9NuGlReC+o/JroJkUxq4/gg0+4LvLXuc9wIDMAYDAM/eIJ8Xkn12XUKb8VKqQyT3ciM9QTrqoq1WMC0DHTa4hvdLnODcMmO6NSpqjIdkAAR4Wyc/7oJU5jJVH6TLsNe76zWAuczDVA/pPej0KtdnpkAk8zohVYDqJByI3ByI9kHlVomFxrTO6mOK7rFltdaiCCGVDhLTIwkyBI0ImIUUwwR5oLdwYe+FvXDx7gWFcIUv4gDfxW7cPDuBBMoIIIGV4nurMeMiW99urDPmOa0+8RLSCs1v0ziYcyMvNpQQFsaC3tB90TPSJzVYq2nExmE64n+rjA/BTlhOKjVpOnuhzD/SRI/BVezeI5QBy/AD2QOLTdYqYYHeIwn+6j76pGzuDKb8wBOHIjoSNFJ1reWNJYf4r+4z+Vujn+Z5eSjaNj1nM8ydZnOUEc+kRmefMyfxSODope30SBl93Xqo1wnzQIYOW67UfJn9wEdmUnb8yprha5e1eKjx/DacgfvuH/UIJLhO5cP8Wpq6MLTyG56q19meSDIGSVJ5/soDUWHmlmNz/eiTpkxrklWmckAhHwZBBo85SgbznP8AeiArWruDKEo1s+SOGdUCIZ+C6WT5ckHDP96rvRB2zNh0/KC5T9z39TeW0wRO3PJQNicDaKVOYxip+AyCd2GkKdpa3KZPtzzQQ30nvNSnTYP96czAwtGp6LMLRVpgFmEuIqHIHulp5ELTfpFb/wDoa0CWuZIHUEzHVU677rpOc6q0nIEYSM2O5z7IK5Z7rdVeGNluJwaCd3GMhziV6Pu272WahTosEMpMa0cpgZnzJlY8LU2hVoVHDJjwTGbg3QujcaraLLWL6bXgh4cAQ5ujgdDCAtou8uDSHQ5oyJGoOcFOLNTw5E4n6k7eWwSNtt7WNLngta3VzshHQ79FSrdxq6S2zslpyx1PE474eQ6IL3arwZTaS5waBq5xgem/oqxb+N6LT/Cmq/QAZN6klUe32t73TVeXPccsWjRuByStKiGiBEak8z1QQfEdxOr1X1aIDcRLsDidTmYdzz3VTcHU3YXNIcCJDstP0WjU6rjG35qI4qs3aNkeOnBG+E6hB3gytFTLKTPkt24fM0wsH4Hp4qoA/YW+XK2GABBKIIIIGdv8JWZ8VOwPD+uF3kdCtMvDwlZxxQJDg7wnIoKxVp4KxfyqNh39TQSD6hVOs/C10RJJgeZVns8mm6nUguZlPzNPhcoCvZSyqYyEQOeTolAlZbOR3nbSfIaALrnRDYlxzga/yj9UrWeACAQM/PTREsdkk/xCSTOQMT6oC1WtbSqYnBzsJnOe8dAPVV55jzVwva7A6iZcGBvehoyxaBqqFakWgE8+WyBeyU6boD6jWNmXk6xsArdZ7+szGhrXgAZAQdFRgUUHNBoA4oswPjPo05I7+KrMPvk88mk+nms8DkZBfncZ2faofJoCIeOKP+1VP/iPwVEXAUF6PH1MGRQqH/k1cP0gjlZnT/WFR0JQXh30guju2dvrU/HREf8ASFU5Wdk9Xk/oqXK6EFvd9IFY6UKfu5E+3to/26X/ALQqoggs44ytDntkU2wZBAIIPmrdwH29vtBr1a0dkSAwDIzqSsqK1j6FLSCKzDALS0zzIP8A8QWHjq46rsFWk3FhBDh94dQqBaAAcTTEHDUj8Ceo0W9kyFn3E9y0e2JaAMYOIdeZQZ7WirVDRyy6e/NXH6N75Nnc6zVnHsnH+CcyWvJzZl905kbKOstxspAfMJz5lP7DR7J2IGYaQ3o45T6CUB+N76Noq9mx38GmY/qcNXHeFXbE4OeM4yyB/NO7ZYD2bg0+vTmmRsoFVgEg5FruRHNp2KCT+pNBLiJduc4TC12Ss8x2ga0/KO978lJ1HEukaDLzSNoq5+SAgYGNAzMCJJnRR1pJIcTyH7CWdajGeSZ2t8NjVziT6blArwT3LR0Mx6rc7l8AWG8PyKjX5eMj2hbhcT5YEEsggggaW/wlZ9xAMyFoNu0WfcUPwNc79ygqdazlr8YHdgh8wO7v6FRt7WR4hwaSOZGfupG0uL3tZyEOfsNh7pxar1pUQO0eG4shJk+ZHJBUbW8MhuUkS47DdL3ZVcXA+FkZbvPIxyTi/bNZ3EVqb+84x2YzD8PMfLHsmdmtknIba/kglatQOBZGIu1nQDr1VQvSj2bsHv5zsrnZqjYyEGNP8qJ4rsjSWP8ADUcD3uTo5HqgqRRJTs0xp0n1PNNo/NAAEPNKuHI69OS5Tp94DVAQAxKEZJ8KDeaIacaeyBmCjtYnIpDaEXDBzQIFhRg3knQaAjtjNAzFM7IwpFSNINT+i9o1H/1BXHiDmIVk4A4gFjtJc49x7YJzMEGR+q7Xo0qogiCIOXnmE7DqTWNDIOcxo4dSg126uLqFRvdePfP1Chb2tQfVLuuSzIwHZZO3B1CtlW8W9iHgzhAJ8ozQSrtSitYAoaz37TcYxjp/ZP6dobGqB2xnqmlShhyyI1buOiV+tM0xRKHc5uCBOnShp6qPrsJT+1WwQoO9LwwjaUDO3VgzzzgdUypVS6XO2gnboEzrWgvMTiceQjIJ1ZqzMqbmubvPP1QSvDtCKsRsVt3Dx7g8lk11MAc0jMaHyWscO+AIJtdQQQNLwcA0krMOJqj7Q7s6LYgy5z9BHTmtOvDwlU0PY8nPvAmQNZ6jZBG3Tw9QaCKs1HuzcXEgT0A5I17cNUHUy00KZb5DF6O1Tx9F/KD5I1G1kZOafVBk15XBUsIc+m3tGGYcdWA8iN+qa2K0Mqc4PPkfVbRXsjXg5CCNCFQuIuA2Pl1n7rhq3+x/RAwslBo70z/ZF4lpB1EH5TPvkUxuig9hc2q490xhcMLm/wBSf2m8mZtyiO87CXBg5AgfeOyCmVGaHoRHNNCJdGmg1UreMYx2ROEt+8AHeyQstiBpudAJLwGEmDLc3TsEAvGw9kS0me605dd0lZGySdktehM94gkwCQZEAcik7GwgSBkdD5IHWEAf3SNXnzXS5I1ZQKsIXHRz3RrHZKtQTTpPeBqWNLgPXRK1rBVaO9SqAb4THuEDI0jnmjsYRzEeeamrDw5VqQXOFJh5u8R8mq02G67PQza0OcI71Q4j6DQIKrddx16wxNpkD5nd1voSrFY+EI/1q3/FgmPUqZdb2nImY5cpRPrIzGIEwCcwgb2fhmzHPA49S8j1gJrfXDlAU31KRNN7WyCSSCByIRrVxBTY2SZdyjMn+lVW879faHYXHBT+Ua+u5QIMqEkd6SM8hpueiUrl4oVHYnAQA0bgnUpky0d8taQdzESFI1hWNLs3ACkc26EgcgDt0QVsZdE5p3hUbkHn3KWF3kloA1MKwXdw2xzWk6k/qgrQvKpzcSndnvtzTnPnKJUuwlzy3whxA/JKWG4y8OLgcjAG5KB87iTu5HPZNqPa2kyT3U7snD4BGL1hSlksvZEho7qCCN1upfxGGS2ctx/dL1nOqtFRgkfrzB2KlnuzPQiITQ2SXF9Mljic48LvNqCU4SqOLsJmMsito4d8AWScNMxESMLx7HyWv3G3uhBMIIIIGN6OhpWPcY1DjL6LyyoNsp/utfvcdwrH+LDBP5oI64uMLS0xXaS359PwV7sdpFdoLS09Z06LNKNbAASBJ5ZuJJ0HRGpWqoyo5zHYHZAEO5anEN0Gr0qpp5PBjfVLVqDSARnOkKm3Lxho20tMHLE38yFcrDVBAdScCDy1B/ygrV+3QysAHiHBwIeMi4DVpOyfU6VLs+zYxrWxBbABO87qbtlnxswuynXf0TE3ZA5GN9UGN8X3CbE7EzOnUkNIBlh1wu/QqHsxLQDmIBOYMSVvbaLR06OAIPuoy+7qFts1ag6ARBpuAALTqCgw+q/MDXIn1KXs1fuBuc8gNfYLQrp+jKm7C+02gvyEsoDADHIvOfsr5c1yWazf6FFjD80Y3+ZcUGR3RwVbbSJazsqfzV+4I3DdSrzc30f2WhBtBNpqCDmMNIHbBz9Vcaji7rylNLU8NIBOfoT+CDtvvSjZaRc8spUxlDABJ+VrR4iszvbjd9Uns29nT0wDUj+Y6T0CS4tsdstdoJ7MljDFNsjJo1fG53S1w/R7Xqs7SpUpUmk5B+In8EEaL3e4jmTtyC6+0u5mB+PnCl+IeD32KiazX0qjQ5rThxNILuefJVt9oLhAAHkdSgUdVMmXQNM8802riRhacM6kSXHpsAmgMEx+ynVEOqENmBvGaDjaLW5RJI1OfsmNuf3h3cJDBJ36nqpoUcJg6j5uY5+air9w424Rq3/iM0Dei8NnEAT82il7E7GHAZ5azz/RR9mGKS4kx+/ZTVy2drW1P5sInMdUC3YAOpHKf8FSlnfAjaY9lGOrfxmj5G5+bjH5KQe7Cx56GEDBlUU6LRAxHQdTzKUuxvcH8ziZTNzQxgLzLy3ToFJWNoFNmXKfdAZx70o5fOqbVHEHLNKF2iBtUHf8xyXLO6CfNLvGYSUd4+iCxXAJcJ13WrXMO6FlXDsYh6LVrn8IQSaCCCBjeo7pWQcXslxAnmtlttOWqhX9cRe6QEGXOp4iBBAAGh/HzRKlIBwdLWxyIxOnqryeFyBkJPLzSFHhQgEBpGaCq2GuC1zi7G4kgCIJA2byUvcV5VKFRjg4hsw9pGRE8hyPVWKnwyQAI0y0z8k4s3BDqhl/dbnBPi8gEFrFoY5gc05HT1TWtVHkkPs0WNa2jVqsDRGZDg47kEZeQStmu6qZFUgxkC0RI6jkgi7ZaccwZDYHSSi0LWaVqYwgkVA4TqMTRMHYQphlzwzDGZdPLScskU3Ue2a/YuPuIhBGscW1HNGkz5SnrK8CXekaEJRl3VC8luFod94iXeg5J1Z7gY12KoXPI0xGW/8AiMkEL9bdUdgpyXROFoMRuXJWjcdQ1AKhlkEuLCZB5NnmrRGWXsBCJB+R3uAgi7RZ2saGMETrA1aNZOpTez5nDJjPKco5CFK1bK5xBgSPVMbfZKkfwiA7fCI8kEPxtQDrDaMOoa13sQsfg7ZrYLbYrU9pY55wOyIAGY2Khvsfp3UGZ0qR2E+X5p9SsztI9v0Wi0uCxsU9p8M4dB+SDPBTdhAMO2PyjnmmHEFghge0eGBHnyWoVOGyeXpsm1v4QxsgjmM0GTUWPIwiI2UxYKDmsIcSSXieYHkrp9iQ3KT0jQp7T4VwtAz1Jz1QZ7ZKRL6js+84x5NEBSpspfSIdIAB05wMgrfY+FCOX7Oqkm8O5RHL9EGUlpc1zyOQaFPNowAI5D8lZ28LdwCOY/NSf2e6IM3rUiSlKVIq/P4Y5whS4Zjkgoj6ByyRXWbMZcloJ4b6I/2c6IK1cNnIcMlqFzjuhQVguTCdFZ7HSwhA5QXUEHCEg+zA8kEEBPqQQ+ot2QQQHZZWgzGaUNNBBAOyC52QQQQDshsiPswKCCDjLIAlRTCCCDvZrhpoIIOCkFzsAuoIOGgNlz6sNkEEHfq42XPq42XUEHPqw2QNmB5IIIC/U27Iwso2QQQD6sNkbsBsggg59WC72IQQQDsAh2IQQQDsQh2IQQQdFII4CCCDqCCC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030" name="AutoShape 6" descr="data:image/jpeg;base64,/9j/4AAQSkZJRgABAQAAAQABAAD/2wCEAAkGBxQSEhUUEhQVFhUXGBYYGBYUFxQUFxcXGBgXFxcYGBYYHCggGBolHBQUITEhJSkrLi4uFx8zODMsNygtLiwBCgoKBQUFDgUFDisZExkrKysrKysrKysrKysrKysrKysrKysrKysrKysrKysrKysrKysrKysrKysrKysrKysrK//AABEIALgBEQMBIgACEQEDEQH/xAAcAAAABwEBAAAAAAAAAAAAAAAAAgMEBQYHAQj/xAA+EAABAwEGAwYCCAUEAwEAAAABAAIRAwQFEiExUQZBYRMiMnGBkRVSBxQWQqGxwfAjYnLR4TNTgsKSovEk/8QAFAEBAAAAAAAAAAAAAAAAAAAAAP/EABQRAQAAAAAAAAAAAAAAAAAAAAD/2gAMAwEAAhEDEQA/ANwc5IutIHNIXjWwtJVFv6/HMaXCdEF8+vt3C58QbusWfxsRzRTxqdzKDa/iDd0PiLdwsUHGh+Y6wuv4yIGZiUG0m8W7rnxJu4WJfbUnmk3cancoNx+Jt3CHxNm4WGHjZ3zFc+2rtyg3P4m3cIfFG7hYX9tDuUBxk6QJKDc/irNwh8UZuFhj+NDuUQcZu3KDdfirNwjC9G7hYTT4zcSMyn7OLHblBs/xNu4RTerdwsc+1RjUpjaeL3A6lBuHxZu4Q+LM3Cwn7Zu3K79sXblBuvxZm4Q+Lt3Cwr7Yu3QPGTtyg3X4uzcIfFmbhYW7jB0Aycx+q4OMHblBupvdu4RTfDdwsLdxg7coh4wd8yDdvjLNwh8ZZuFg54wduUX7YO3KDefjTNwufG2bhYIeMHblE+2Ltyg3432zcLnxtm4WA/bF25Qbxg6dSg9C0Lza7QhP6b5WKcK8ROe4STyWu3RWxNBQSKCCCCIv7wFZnfFMvpljudT1DS3QHzWnXyJas6vVsOd/UPyQZbf901LOSfFSOjuYOxG6iWl2vt/hWjjZrGYYBxPc4kkk6RoOQzKq1QOEcsvwP6IO03uJzkcwN12tVMyc4/cIra5yzOIewHKF2lSfVeGUwXPecmN1J8tkDZtU/ijVKpOmSsg4PqtwiqCxxknmByAXKnDdKi+KtUuloILQQDKCsl53nqi9oVL33chow4HFTPMcspgqHDUBw87pehVIDj6DzOv4Jsl6gwgN55uPmcgPZAljO6GMo0IsHkgUsxOIKcoTnqoSxjvhT9MQEHHgwom3uMjNTWHJRF6MMoGMlAOO6ELrGkwACSSAAMySdAAg7jKDnlXG7fo7r1GzUcGOgkMGZGWQd1VevG5K1AntGd0feGYQM8Rhpnf8/wDKLiJShZ3AeUnL2zSUf4QdDuqK4lcCBCBPEUMSMuPcdDogIXFEJR4XMKAhKNTOaEaozBogvPA7u8PMLfuH/APJYDwQO8PNb9w/4AgmEEEEEbezcln97Nzf/V+kLQ7yGSzq83ABxOmJ3logzbjlpL6IMQGPM7HF/hQ16UCKhxaw0+4G2isnF1m7TvAEltPJus4nGfwUFdtDG6C4d1jvPIeGDrCCNa3E6GiSSAG6meSvvCFxlrXlursILwDO8A7Z6BVjh2zufVbgBxNwiciRi25SY58pW63TYXMo0msdnBxlobrznpyhBB1qZcezcQ5zWmREED9Mgq/e1xMdAqHMeBgHI5+gVvvi7HmrDMQxQZaIz6u2TqxXM8DvtGXOZJ56oMubd76Uh7XYCcpzAA5R1VUvC6yXVHMHdBnIZQY06idFv98WNhadI09xCzS1sc/HQawNY0w6PzlBm9FmJ0fuOa7UfJJ3KkLzu8Weq8eIYQWE/wA37KjgEHIQlGAXGjNA4u9k1B5FSxDtvKUjw9ZS5znBstAidBJUuaZmCJH7hAypUn6CN0xvenEA+anOxJIgAepTW+rpcWYxngmR03HkgrQOasPA9YMtMkAnCcJP3TuOqgDCPReWkFpII5hBt1nvanSxB9RuN+jSRPU9Ai1206rSMnA8lkFz0+1tDGvJdidnJMmFqHFJ+r2YPpd3Dhy1nogoPFVztsxhp1IOE8hCrqst71K1sb2uFoptGRmM2+KeqrMoAXLmJFjzXQEBXooR45Lj2jfPqg5hXEYb8t1whAVGYOc5fn5I1JgnOEeqc8jl5QgunBrQHiNMlvXD57gWCcECXD0W+3E2GBBLoIIIGdvbIKz+/LM0yBvMdVoNu8JVAvqp3uu/LyKCp22xCpAmII0HeIHJRFm4U7WqXVKkNbMBghx8zy2Vmqd7TXVp/MJCk/DaBrFQR0xgSRPkgnuFbppUg5lNgGYeTq53mTt+qtlhjUASdfyCqditXZPDs4zDo2KmfrIY7IwNcs0Fic7LdV+/r9Fkl9XwZA8yJyxdRvsm1538WwGAuec3FrS5tNp0LzzPkmQqNc8G1PY9roaBgOGeWInwoGB4jpWhhdSdJkgt09RuOqotuvwi1PbTfkW5nVoLQTn0Un9J97Gz2ptOzhtP+DD4aJJdlqNgs6s8zAnM59fVA6vS1l5GIy53ecdBPIAbAJniQqvxEnquNzQKtquIiScuad3VdLq78Lcmjxu+Uf3KRsFjfWeGMHeOp5NG5Wh3bYW0GCmzQak6uJ1JQJUbE1jAxoho5fqeq59Wk6BSWD1QfSyQRzKITgCP3KdOokGF0M5wgo3E1y9me1p/6ZPeHyOP/UqBJharUpAghzQQRBB5hUK/rlNCpkJpu8B/6nqEDS5HubXYWjMOGa2Diex9rYSNZbP+Vl1x0AXEOExnsR5FbHVs/aXcY1wfpkEGWUaTrPSJp94ECWuzbPPJRl73q6sA0sawN5NbhzOueyKb0rYCx4AAbIBEGAd+YUe+1TqPUH8EA7XCcgIiM+qKyh3C8uaBMROc+WyNZ6oyBaCpm47AKlSm17AabznqCQ0EujrAKCX4J+jupbA2vWcadA5gCO1qN5ED7jTutIsPAdhpDu2amTvU759SVFcHWCs4i3PJa94hlPMMbR0Yws009lfLPVa8HCRI8TZBLT/ZBSr/APo5sloacDBQqRk+kIE8sTdCFj3EPDtexVMFduR8D2yWPH8p5HcHML0xgVA+mJgF3gkZ9szD0kGUGJx7LgCM45ozUFy4Kd3h6Le+HvAN1gnBnjC3rh7wBBMoIIIGlv0KzjiXxSDAP4FaNeHhKzm/oL3MdoRkgrtNxOJpOW86k6Qoy+ra5j2GSS2rTI2GWEj1CXo4mvwu+7l5jkVG3vTL5w5w/L/jGSC8Pzb5phauIaNIdnVeO0DSS0nrkCqleHHDmnBQpxES+p4usN031ULeRqWuqajJfMAFwa0kDSQPZBo1XitgomrZy1zg2S05SBkQVCcV35js1mtNBrqbazHsLWuyp16bzixHyzAVDtNF1Mlj5B2nX2QdbqnZ9liPZ4seDljiMXnCDt4Wp9V2Oo9z3n7zszGySo5BzthA8zkiOJzSzyAwNjMnEf0QIU2SQPyTltnc54psEk6DX18kLuHf3y0GplXfh+6uybieO+fXCPl/ygcXJdTaDMIzJ8TjzO3kFJtYUGM0CcU2oB2QHNFeNtEoQeRR4QIdnEdeaOKft+iVa1KYctPZAhUblHsm9vsbatMscNRl0PIhPezmEbs0FGo3Y5lTs/vkjDHPyWu8PWZ4sZp1PEGmeqqn1MGtSfHfY4lvqCDPutBszZp+bYQZnflzseCSOWQI/XZZ5aLpJJwiGjXXXpK12+aHZMcapaBMA6eQWZcVWh3a91zXUhEYTzjPERzQV7AWkGMwrLwi41LbQLzhDsTW8hm0gAexUNZ6sgkkS3TcBWjgy469uq0a9NuGlReC+o/JroJkUxq4/gg0+4LvLXuc9wIDMAYDAM/eIJ8Xkn12XUKb8VKqQyT3ciM9QTrqoq1WMC0DHTa4hvdLnODcMmO6NSpqjIdkAAR4Wyc/7oJU5jJVH6TLsNe76zWAuczDVA/pPej0KtdnpkAk8zohVYDqJByI3ByI9kHlVomFxrTO6mOK7rFltdaiCCGVDhLTIwkyBI0ImIUUwwR5oLdwYe+FvXDx7gWFcIUv4gDfxW7cPDuBBMoIIIGV4nurMeMiW99urDPmOa0+8RLSCs1v0ziYcyMvNpQQFsaC3tB90TPSJzVYq2nExmE64n+rjA/BTlhOKjVpOnuhzD/SRI/BVezeI5QBy/AD2QOLTdYqYYHeIwn+6j76pGzuDKb8wBOHIjoSNFJ1reWNJYf4r+4z+Vujn+Z5eSjaNj1nM8ydZnOUEc+kRmefMyfxSODope30SBl93Xqo1wnzQIYOW67UfJn9wEdmUnb8yprha5e1eKjx/DacgfvuH/UIJLhO5cP8Wpq6MLTyG56q19meSDIGSVJ5/soDUWHmlmNz/eiTpkxrklWmckAhHwZBBo85SgbznP8AeiArWruDKEo1s+SOGdUCIZ+C6WT5ckHDP96rvRB2zNh0/KC5T9z39TeW0wRO3PJQNicDaKVOYxip+AyCd2GkKdpa3KZPtzzQQ30nvNSnTYP96czAwtGp6LMLRVpgFmEuIqHIHulp5ELTfpFb/wDoa0CWuZIHUEzHVU677rpOc6q0nIEYSM2O5z7IK5Z7rdVeGNluJwaCd3GMhziV6Pu272WahTosEMpMa0cpgZnzJlY8LU2hVoVHDJjwTGbg3QujcaraLLWL6bXgh4cAQ5ujgdDCAtou8uDSHQ5oyJGoOcFOLNTw5E4n6k7eWwSNtt7WNLngta3VzshHQ79FSrdxq6S2zslpyx1PE474eQ6IL3arwZTaS5waBq5xgem/oqxb+N6LT/Cmq/QAZN6klUe32t73TVeXPccsWjRuByStKiGiBEak8z1QQfEdxOr1X1aIDcRLsDidTmYdzz3VTcHU3YXNIcCJDstP0WjU6rjG35qI4qs3aNkeOnBG+E6hB3gytFTLKTPkt24fM0wsH4Hp4qoA/YW+XK2GABBKIIIIGdv8JWZ8VOwPD+uF3kdCtMvDwlZxxQJDg7wnIoKxVp4KxfyqNh39TQSD6hVOs/C10RJJgeZVns8mm6nUguZlPzNPhcoCvZSyqYyEQOeTolAlZbOR3nbSfIaALrnRDYlxzga/yj9UrWeACAQM/PTREsdkk/xCSTOQMT6oC1WtbSqYnBzsJnOe8dAPVV55jzVwva7A6iZcGBvehoyxaBqqFakWgE8+WyBeyU6boD6jWNmXk6xsArdZ7+szGhrXgAZAQdFRgUUHNBoA4oswPjPo05I7+KrMPvk88mk+nms8DkZBfncZ2faofJoCIeOKP+1VP/iPwVEXAUF6PH1MGRQqH/k1cP0gjlZnT/WFR0JQXh30guju2dvrU/HREf8ASFU5Wdk9Xk/oqXK6EFvd9IFY6UKfu5E+3to/26X/ALQqoggs44ytDntkU2wZBAIIPmrdwH29vtBr1a0dkSAwDIzqSsqK1j6FLSCKzDALS0zzIP8A8QWHjq46rsFWk3FhBDh94dQqBaAAcTTEHDUj8Ceo0W9kyFn3E9y0e2JaAMYOIdeZQZ7WirVDRyy6e/NXH6N75Nnc6zVnHsnH+CcyWvJzZl905kbKOstxspAfMJz5lP7DR7J2IGYaQ3o45T6CUB+N76Noq9mx38GmY/qcNXHeFXbE4OeM4yyB/NO7ZYD2bg0+vTmmRsoFVgEg5FruRHNp2KCT+pNBLiJduc4TC12Ss8x2ga0/KO978lJ1HEukaDLzSNoq5+SAgYGNAzMCJJnRR1pJIcTyH7CWdajGeSZ2t8NjVziT6blArwT3LR0Mx6rc7l8AWG8PyKjX5eMj2hbhcT5YEEsggggaW/wlZ9xAMyFoNu0WfcUPwNc79ygqdazlr8YHdgh8wO7v6FRt7WR4hwaSOZGfupG0uL3tZyEOfsNh7pxar1pUQO0eG4shJk+ZHJBUbW8MhuUkS47DdL3ZVcXA+FkZbvPIxyTi/bNZ3EVqb+84x2YzD8PMfLHsmdmtknIba/kglatQOBZGIu1nQDr1VQvSj2bsHv5zsrnZqjYyEGNP8qJ4rsjSWP8ADUcD3uTo5HqgqRRJTs0xp0n1PNNo/NAAEPNKuHI69OS5Tp94DVAQAxKEZJ8KDeaIacaeyBmCjtYnIpDaEXDBzQIFhRg3knQaAjtjNAzFM7IwpFSNINT+i9o1H/1BXHiDmIVk4A4gFjtJc49x7YJzMEGR+q7Xo0qogiCIOXnmE7DqTWNDIOcxo4dSg126uLqFRvdePfP1Chb2tQfVLuuSzIwHZZO3B1CtlW8W9iHgzhAJ8ozQSrtSitYAoaz37TcYxjp/ZP6dobGqB2xnqmlShhyyI1buOiV+tM0xRKHc5uCBOnShp6qPrsJT+1WwQoO9LwwjaUDO3VgzzzgdUypVS6XO2gnboEzrWgvMTiceQjIJ1ZqzMqbmubvPP1QSvDtCKsRsVt3Dx7g8lk11MAc0jMaHyWscO+AIJtdQQQNLwcA0krMOJqj7Q7s6LYgy5z9BHTmtOvDwlU0PY8nPvAmQNZ6jZBG3Tw9QaCKs1HuzcXEgT0A5I17cNUHUy00KZb5DF6O1Tx9F/KD5I1G1kZOafVBk15XBUsIc+m3tGGYcdWA8iN+qa2K0Mqc4PPkfVbRXsjXg5CCNCFQuIuA2Pl1n7rhq3+x/RAwslBo70z/ZF4lpB1EH5TPvkUxuig9hc2q490xhcMLm/wBSf2m8mZtyiO87CXBg5AgfeOyCmVGaHoRHNNCJdGmg1UreMYx2ROEt+8AHeyQstiBpudAJLwGEmDLc3TsEAvGw9kS0me605dd0lZGySdktehM94gkwCQZEAcik7GwgSBkdD5IHWEAf3SNXnzXS5I1ZQKsIXHRz3RrHZKtQTTpPeBqWNLgPXRK1rBVaO9SqAb4THuEDI0jnmjsYRzEeeamrDw5VqQXOFJh5u8R8mq02G67PQza0OcI71Q4j6DQIKrddx16wxNpkD5nd1voSrFY+EI/1q3/FgmPUqZdb2nImY5cpRPrIzGIEwCcwgb2fhmzHPA49S8j1gJrfXDlAU31KRNN7WyCSSCByIRrVxBTY2SZdyjMn+lVW879faHYXHBT+Ua+u5QIMqEkd6SM8hpueiUrl4oVHYnAQA0bgnUpky0d8taQdzESFI1hWNLs3ACkc26EgcgDt0QVsZdE5p3hUbkHn3KWF3kloA1MKwXdw2xzWk6k/qgrQvKpzcSndnvtzTnPnKJUuwlzy3whxA/JKWG4y8OLgcjAG5KB87iTu5HPZNqPa2kyT3U7snD4BGL1hSlksvZEho7qCCN1upfxGGS2ctx/dL1nOqtFRgkfrzB2KlnuzPQiITQ2SXF9Mljic48LvNqCU4SqOLsJmMsito4d8AWScNMxESMLx7HyWv3G3uhBMIIIIGN6OhpWPcY1DjL6LyyoNsp/utfvcdwrH+LDBP5oI64uMLS0xXaS359PwV7sdpFdoLS09Z06LNKNbAASBJ5ZuJJ0HRGpWqoyo5zHYHZAEO5anEN0Gr0qpp5PBjfVLVqDSARnOkKm3Lxho20tMHLE38yFcrDVBAdScCDy1B/ygrV+3QysAHiHBwIeMi4DVpOyfU6VLs+zYxrWxBbABO87qbtlnxswuynXf0TE3ZA5GN9UGN8X3CbE7EzOnUkNIBlh1wu/QqHsxLQDmIBOYMSVvbaLR06OAIPuoy+7qFts1ag6ARBpuAALTqCgw+q/MDXIn1KXs1fuBuc8gNfYLQrp+jKm7C+02gvyEsoDADHIvOfsr5c1yWazf6FFjD80Y3+ZcUGR3RwVbbSJazsqfzV+4I3DdSrzc30f2WhBtBNpqCDmMNIHbBz9Vcaji7rylNLU8NIBOfoT+CDtvvSjZaRc8spUxlDABJ+VrR4iszvbjd9Uns29nT0wDUj+Y6T0CS4tsdstdoJ7MljDFNsjJo1fG53S1w/R7Xqs7SpUpUmk5B+In8EEaL3e4jmTtyC6+0u5mB+PnCl+IeD32KiazX0qjQ5rThxNILuefJVt9oLhAAHkdSgUdVMmXQNM8802riRhacM6kSXHpsAmgMEx+ynVEOqENmBvGaDjaLW5RJI1OfsmNuf3h3cJDBJ36nqpoUcJg6j5uY5+air9w424Rq3/iM0Dei8NnEAT82il7E7GHAZ5azz/RR9mGKS4kx+/ZTVy2drW1P5sInMdUC3YAOpHKf8FSlnfAjaY9lGOrfxmj5G5+bjH5KQe7Cx56GEDBlUU6LRAxHQdTzKUuxvcH8ziZTNzQxgLzLy3ToFJWNoFNmXKfdAZx70o5fOqbVHEHLNKF2iBtUHf8xyXLO6CfNLvGYSUd4+iCxXAJcJ13WrXMO6FlXDsYh6LVrn8IQSaCCCBjeo7pWQcXslxAnmtlttOWqhX9cRe6QEGXOp4iBBAAGh/HzRKlIBwdLWxyIxOnqryeFyBkJPLzSFHhQgEBpGaCq2GuC1zi7G4kgCIJA2byUvcV5VKFRjg4hsw9pGRE8hyPVWKnwyQAI0y0z8k4s3BDqhl/dbnBPi8gEFrFoY5gc05HT1TWtVHkkPs0WNa2jVqsDRGZDg47kEZeQStmu6qZFUgxkC0RI6jkgi7ZaccwZDYHSSi0LWaVqYwgkVA4TqMTRMHYQphlzwzDGZdPLScskU3Ue2a/YuPuIhBGscW1HNGkz5SnrK8CXekaEJRl3VC8luFod94iXeg5J1Z7gY12KoXPI0xGW/8AiMkEL9bdUdgpyXROFoMRuXJWjcdQ1AKhlkEuLCZB5NnmrRGWXsBCJB+R3uAgi7RZ2saGMETrA1aNZOpTez5nDJjPKco5CFK1bK5xBgSPVMbfZKkfwiA7fCI8kEPxtQDrDaMOoa13sQsfg7ZrYLbYrU9pY55wOyIAGY2Khvsfp3UGZ0qR2E+X5p9SsztI9v0Wi0uCxsU9p8M4dB+SDPBTdhAMO2PyjnmmHEFghge0eGBHnyWoVOGyeXpsm1v4QxsgjmM0GTUWPIwiI2UxYKDmsIcSSXieYHkrp9iQ3KT0jQp7T4VwtAz1Jz1QZ7ZKRL6js+84x5NEBSpspfSIdIAB05wMgrfY+FCOX7Oqkm8O5RHL9EGUlpc1zyOQaFPNowAI5D8lZ28LdwCOY/NSf2e6IM3rUiSlKVIq/P4Y5whS4Zjkgoj6ByyRXWbMZcloJ4b6I/2c6IK1cNnIcMlqFzjuhQVguTCdFZ7HSwhA5QXUEHCEg+zA8kEEBPqQQ+ot2QQQHZZWgzGaUNNBBAOyC52QQQQDshsiPswKCCDjLIAlRTCCCDvZrhpoIIOCkFzsAuoIOGgNlz6sNkEEHfq42XPq42XUEHPqw2QNmB5IIIC/U27Iwso2QQQD6sNkbsBsggg59WC72IQQQDsAh2IQQQDsQh2IQQQdFII4CCCDqCCC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8" name="Picture 7" descr="ariousios-oinos">
            <a:hlinkClick r:id="rId3"/>
          </p:cNvPr>
          <p:cNvPicPr/>
          <p:nvPr/>
        </p:nvPicPr>
        <p:blipFill>
          <a:blip r:embed="rId4" cstate="print"/>
          <a:srcRect/>
          <a:stretch>
            <a:fillRect/>
          </a:stretch>
        </p:blipFill>
        <p:spPr bwMode="auto">
          <a:xfrm>
            <a:off x="5580112" y="260648"/>
            <a:ext cx="3143250" cy="11430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l-GR" dirty="0" smtClean="0"/>
              <a:t>Χιώτικο λευκό τυρί</a:t>
            </a:r>
            <a:endParaRPr lang="en-US" dirty="0"/>
          </a:p>
        </p:txBody>
      </p:sp>
      <p:sp>
        <p:nvSpPr>
          <p:cNvPr id="3" name="Content Placeholder 2"/>
          <p:cNvSpPr>
            <a:spLocks noGrp="1"/>
          </p:cNvSpPr>
          <p:nvPr>
            <p:ph idx="1"/>
          </p:nvPr>
        </p:nvSpPr>
        <p:spPr/>
        <p:txBody>
          <a:bodyPr>
            <a:normAutofit/>
          </a:bodyPr>
          <a:lstStyle/>
          <a:p>
            <a:r>
              <a:rPr lang="el-GR" dirty="0" smtClean="0"/>
              <a:t>Το χιώτικο λευκό τυρί φτιάχνεται από πλήρες παστεριωμένο αγελαδινό ή πλήρες κατσικίσιο γάλα που παράγεται και συλλέγεται στο νησί. Το εν λόγω τυρί είναι λευκό, με μαλακή υφή. Προέρχεται από πλούσιο χιώτικο γάλα, και είναι τυρί με μεγάλη θρεπτική αξία, εφόσον περιέχει πρωτεΐνες, λίπος, βιταμίνες και άλατα. Έχει άρωμα γάλακτος, ενώ είναι ιδιαίτερα εύπεπτο και γευστικό. Βασικό χαρακτηριστικό του είναι η ελαφρώς αλμυρή του γεύση, την οποία οφείλει στην ολιγοήμερη παραμονή του στην άλμη.</a:t>
            </a:r>
            <a:endParaRPr lang="en-US" dirty="0" smtClean="0"/>
          </a:p>
          <a:p>
            <a:endParaRPr lang="en-US" dirty="0"/>
          </a:p>
        </p:txBody>
      </p:sp>
      <p:pic>
        <p:nvPicPr>
          <p:cNvPr id="4" name="Picture 3" descr="xiotiko-leyko-tyri">
            <a:hlinkClick r:id="rId2"/>
          </p:cNvPr>
          <p:cNvPicPr/>
          <p:nvPr/>
        </p:nvPicPr>
        <p:blipFill>
          <a:blip r:embed="rId3" cstate="print"/>
          <a:srcRect/>
          <a:stretch>
            <a:fillRect/>
          </a:stretch>
        </p:blipFill>
        <p:spPr bwMode="auto">
          <a:xfrm>
            <a:off x="5292080" y="332656"/>
            <a:ext cx="3143250" cy="11430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125</TotalTime>
  <Words>894</Words>
  <Application>Microsoft Office PowerPoint</Application>
  <PresentationFormat>Προβολή στην οθόνη (4:3)</PresentationFormat>
  <Paragraphs>34</Paragraphs>
  <Slides>11</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Flow</vt:lpstr>
      <vt:lpstr>1ο ΕΠΑΛ ΛΑΥΡΙΟΥ</vt:lpstr>
      <vt:lpstr>Διαφάνεια 2</vt:lpstr>
      <vt:lpstr>Διαφάνεια 3</vt:lpstr>
      <vt:lpstr>Μαστίχα</vt:lpstr>
      <vt:lpstr>Εσπεριδοειδή</vt:lpstr>
      <vt:lpstr> Ούζο</vt:lpstr>
      <vt:lpstr>Γλυκά του κουταλιού</vt:lpstr>
      <vt:lpstr>Αριούσιος Οίνος</vt:lpstr>
      <vt:lpstr>Χιώτικο λευκό τυρί</vt:lpstr>
      <vt:lpstr>Αμανίτες</vt:lpstr>
      <vt:lpstr>Μέλι Χίου</vt:lpstr>
    </vt:vector>
  </TitlesOfParts>
  <Company>1 TEE Lavriou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admin</dc:creator>
  <cp:lastModifiedBy>mbs</cp:lastModifiedBy>
  <cp:revision>18</cp:revision>
  <dcterms:created xsi:type="dcterms:W3CDTF">2014-04-02T05:49:20Z</dcterms:created>
  <dcterms:modified xsi:type="dcterms:W3CDTF">2014-06-16T06:54:18Z</dcterms:modified>
</cp:coreProperties>
</file>