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38"/>
  </p:notesMasterIdLst>
  <p:sldIdLst>
    <p:sldId id="256" r:id="rId2"/>
    <p:sldId id="257" r:id="rId3"/>
    <p:sldId id="258" r:id="rId4"/>
    <p:sldId id="259" r:id="rId5"/>
    <p:sldId id="274" r:id="rId6"/>
    <p:sldId id="266" r:id="rId7"/>
    <p:sldId id="271" r:id="rId8"/>
    <p:sldId id="267" r:id="rId9"/>
    <p:sldId id="264" r:id="rId10"/>
    <p:sldId id="261" r:id="rId11"/>
    <p:sldId id="276" r:id="rId12"/>
    <p:sldId id="277" r:id="rId13"/>
    <p:sldId id="278" r:id="rId14"/>
    <p:sldId id="296" r:id="rId15"/>
    <p:sldId id="288" r:id="rId16"/>
    <p:sldId id="289" r:id="rId17"/>
    <p:sldId id="272" r:id="rId18"/>
    <p:sldId id="279" r:id="rId19"/>
    <p:sldId id="280" r:id="rId20"/>
    <p:sldId id="281" r:id="rId21"/>
    <p:sldId id="290" r:id="rId22"/>
    <p:sldId id="297" r:id="rId23"/>
    <p:sldId id="282" r:id="rId24"/>
    <p:sldId id="283" r:id="rId25"/>
    <p:sldId id="284" r:id="rId26"/>
    <p:sldId id="285" r:id="rId27"/>
    <p:sldId id="291" r:id="rId28"/>
    <p:sldId id="292" r:id="rId29"/>
    <p:sldId id="293" r:id="rId30"/>
    <p:sldId id="260" r:id="rId31"/>
    <p:sldId id="294" r:id="rId32"/>
    <p:sldId id="263" r:id="rId33"/>
    <p:sldId id="268" r:id="rId34"/>
    <p:sldId id="269" r:id="rId35"/>
    <p:sldId id="270" r:id="rId36"/>
    <p:sldId id="286" r:id="rId3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689" autoAdjust="0"/>
  </p:normalViewPr>
  <p:slideViewPr>
    <p:cSldViewPr>
      <p:cViewPr>
        <p:scale>
          <a:sx n="86" d="100"/>
          <a:sy n="86" d="100"/>
        </p:scale>
        <p:origin x="-1698" y="-564"/>
      </p:cViewPr>
      <p:guideLst>
        <p:guide orient="horz" pos="2160"/>
        <p:guide pos="2880"/>
      </p:guideLst>
    </p:cSldViewPr>
  </p:slideViewPr>
  <p:outlineViewPr>
    <p:cViewPr>
      <p:scale>
        <a:sx n="33" d="100"/>
        <a:sy n="33" d="100"/>
      </p:scale>
      <p:origin x="0" y="505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ECFD794-99A6-4567-9F8B-DB8A6108EE03}" type="datetimeFigureOut">
              <a:rPr lang="el-GR"/>
              <a:pPr>
                <a:defRPr/>
              </a:pPr>
              <a:t>21/6/2017</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85D6AF8-7E3E-4644-8B2B-ED1D94AE0A57}" type="slidenum">
              <a:rPr lang="el-GR"/>
              <a:pPr>
                <a:defRPr/>
              </a:pPr>
              <a:t>‹#›</a:t>
            </a:fld>
            <a:endParaRPr lang="el-GR" dirty="0"/>
          </a:p>
        </p:txBody>
      </p:sp>
    </p:spTree>
    <p:extLst>
      <p:ext uri="{BB962C8B-B14F-4D97-AF65-F5344CB8AC3E}">
        <p14:creationId xmlns:p14="http://schemas.microsoft.com/office/powerpoint/2010/main" val="3868812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867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765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799F10-9B13-4ED1-A292-5B7E1E8C5637}" type="slidenum">
              <a:rPr lang="el-GR" smtClean="0"/>
              <a:pPr fontAlgn="base">
                <a:spcBef>
                  <a:spcPct val="0"/>
                </a:spcBef>
                <a:spcAft>
                  <a:spcPct val="0"/>
                </a:spcAft>
                <a:defRPr/>
              </a:pPr>
              <a:t>32</a:t>
            </a:fld>
            <a:endParaRPr 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pPr>
              <a:defRPr/>
            </a:pPr>
            <a:fld id="{801DA757-6F6B-44B7-B4B7-C2595DCBD8A6}" type="datetime1">
              <a:rPr lang="el-GR" smtClean="0"/>
              <a:pPr>
                <a:defRPr/>
              </a:pPr>
              <a:t>21/6/2017</a:t>
            </a:fld>
            <a:endParaRPr lang="el-GR" dirty="0"/>
          </a:p>
        </p:txBody>
      </p:sp>
      <p:sp>
        <p:nvSpPr>
          <p:cNvPr id="19" name="18 - Θέση υποσέλιδου"/>
          <p:cNvSpPr>
            <a:spLocks noGrp="1"/>
          </p:cNvSpPr>
          <p:nvPr>
            <p:ph type="ftr" sz="quarter" idx="11"/>
          </p:nvPr>
        </p:nvSpPr>
        <p:spPr/>
        <p:txBody>
          <a:bodyPr/>
          <a:lstStyle/>
          <a:p>
            <a:pPr>
              <a:defRPr/>
            </a:pPr>
            <a:r>
              <a:rPr lang="el-GR" smtClean="0"/>
              <a:t>Χίος, 16-18/6/2015 "Καλές Πρακτικές".</a:t>
            </a:r>
            <a:endParaRPr lang="el-GR"/>
          </a:p>
        </p:txBody>
      </p:sp>
      <p:sp>
        <p:nvSpPr>
          <p:cNvPr id="27" name="26 - Θέση αριθμού διαφάνειας"/>
          <p:cNvSpPr>
            <a:spLocks noGrp="1"/>
          </p:cNvSpPr>
          <p:nvPr>
            <p:ph type="sldNum" sz="quarter" idx="12"/>
          </p:nvPr>
        </p:nvSpPr>
        <p:spPr/>
        <p:txBody>
          <a:bodyPr/>
          <a:lstStyle/>
          <a:p>
            <a:pPr>
              <a:defRPr/>
            </a:pPr>
            <a:fld id="{C96005CC-99FF-428E-B41C-3FBAEB2E5CD4}" type="slidenum">
              <a:rPr lang="el-GR" smtClean="0"/>
              <a:pPr>
                <a:defRPr/>
              </a:pPr>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fld id="{4DD74DDB-3379-424F-AFC8-2139809EF9F1}" type="datetime1">
              <a:rPr lang="el-GR" smtClean="0"/>
              <a:pPr>
                <a:defRPr/>
              </a:pPr>
              <a:t>21/6/2017</a:t>
            </a:fld>
            <a:endParaRPr lang="el-GR" dirty="0"/>
          </a:p>
        </p:txBody>
      </p:sp>
      <p:sp>
        <p:nvSpPr>
          <p:cNvPr id="5" name="4 - Θέση υποσέλιδου"/>
          <p:cNvSpPr>
            <a:spLocks noGrp="1"/>
          </p:cNvSpPr>
          <p:nvPr>
            <p:ph type="ftr" sz="quarter" idx="11"/>
          </p:nvPr>
        </p:nvSpPr>
        <p:spPr/>
        <p:txBody>
          <a:bodyPr/>
          <a:lstStyle/>
          <a:p>
            <a:pPr>
              <a:defRPr/>
            </a:pPr>
            <a:r>
              <a:rPr lang="el-GR" smtClean="0"/>
              <a:t>Χίος, 16-18/6/2015 "Καλές Πρακτικές".</a:t>
            </a:r>
            <a:endParaRPr lang="el-GR"/>
          </a:p>
        </p:txBody>
      </p:sp>
      <p:sp>
        <p:nvSpPr>
          <p:cNvPr id="6" name="5 - Θέση αριθμού διαφάνειας"/>
          <p:cNvSpPr>
            <a:spLocks noGrp="1"/>
          </p:cNvSpPr>
          <p:nvPr>
            <p:ph type="sldNum" sz="quarter" idx="12"/>
          </p:nvPr>
        </p:nvSpPr>
        <p:spPr/>
        <p:txBody>
          <a:bodyPr/>
          <a:lstStyle/>
          <a:p>
            <a:pPr>
              <a:defRPr/>
            </a:pPr>
            <a:fld id="{53E5B186-278F-4824-A423-FC8ECA0BA3A9}" type="slidenum">
              <a:rPr lang="el-GR" smtClean="0"/>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fld id="{FF05F341-38A0-4CA0-AC27-066ED7186AE2}" type="datetime1">
              <a:rPr lang="el-GR" smtClean="0"/>
              <a:pPr>
                <a:defRPr/>
              </a:pPr>
              <a:t>21/6/2017</a:t>
            </a:fld>
            <a:endParaRPr lang="el-GR" dirty="0"/>
          </a:p>
        </p:txBody>
      </p:sp>
      <p:sp>
        <p:nvSpPr>
          <p:cNvPr id="5" name="4 - Θέση υποσέλιδου"/>
          <p:cNvSpPr>
            <a:spLocks noGrp="1"/>
          </p:cNvSpPr>
          <p:nvPr>
            <p:ph type="ftr" sz="quarter" idx="11"/>
          </p:nvPr>
        </p:nvSpPr>
        <p:spPr/>
        <p:txBody>
          <a:bodyPr/>
          <a:lstStyle/>
          <a:p>
            <a:pPr>
              <a:defRPr/>
            </a:pPr>
            <a:r>
              <a:rPr lang="el-GR" smtClean="0"/>
              <a:t>Χίος, 16-18/6/2015 "Καλές Πρακτικές".</a:t>
            </a:r>
            <a:endParaRPr lang="el-GR"/>
          </a:p>
        </p:txBody>
      </p:sp>
      <p:sp>
        <p:nvSpPr>
          <p:cNvPr id="6" name="5 - Θέση αριθμού διαφάνειας"/>
          <p:cNvSpPr>
            <a:spLocks noGrp="1"/>
          </p:cNvSpPr>
          <p:nvPr>
            <p:ph type="sldNum" sz="quarter" idx="12"/>
          </p:nvPr>
        </p:nvSpPr>
        <p:spPr/>
        <p:txBody>
          <a:bodyPr/>
          <a:lstStyle/>
          <a:p>
            <a:pPr>
              <a:defRPr/>
            </a:pPr>
            <a:fld id="{9E0B6A80-78F8-40C9-94AF-8E6AA66445E4}" type="slidenum">
              <a:rPr lang="el-GR" smtClean="0"/>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fld id="{C85CE04A-7CB0-4E4D-A7F1-CF4E7594E95F}" type="datetime1">
              <a:rPr lang="el-GR" smtClean="0"/>
              <a:pPr>
                <a:defRPr/>
              </a:pPr>
              <a:t>21/6/2017</a:t>
            </a:fld>
            <a:endParaRPr lang="el-GR" dirty="0"/>
          </a:p>
        </p:txBody>
      </p:sp>
      <p:sp>
        <p:nvSpPr>
          <p:cNvPr id="5" name="4 - Θέση υποσέλιδου"/>
          <p:cNvSpPr>
            <a:spLocks noGrp="1"/>
          </p:cNvSpPr>
          <p:nvPr>
            <p:ph type="ftr" sz="quarter" idx="11"/>
          </p:nvPr>
        </p:nvSpPr>
        <p:spPr/>
        <p:txBody>
          <a:bodyPr/>
          <a:lstStyle/>
          <a:p>
            <a:pPr>
              <a:defRPr/>
            </a:pPr>
            <a:r>
              <a:rPr lang="el-GR" smtClean="0"/>
              <a:t>Χίος, 16-18/6/2015 "Καλές Πρακτικές".</a:t>
            </a:r>
            <a:endParaRPr lang="el-GR"/>
          </a:p>
        </p:txBody>
      </p:sp>
      <p:sp>
        <p:nvSpPr>
          <p:cNvPr id="6" name="5 - Θέση αριθμού διαφάνειας"/>
          <p:cNvSpPr>
            <a:spLocks noGrp="1"/>
          </p:cNvSpPr>
          <p:nvPr>
            <p:ph type="sldNum" sz="quarter" idx="12"/>
          </p:nvPr>
        </p:nvSpPr>
        <p:spPr/>
        <p:txBody>
          <a:bodyPr/>
          <a:lstStyle/>
          <a:p>
            <a:pPr>
              <a:defRPr/>
            </a:pPr>
            <a:fld id="{68FAEFAB-B1F0-4068-87D4-B56BD46BB2F8}" type="slidenum">
              <a:rPr lang="el-GR" smtClean="0"/>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fld id="{F79358AF-D02A-4E8C-92AA-5BB6CBE8C584}" type="datetime1">
              <a:rPr lang="el-GR" smtClean="0"/>
              <a:pPr>
                <a:defRPr/>
              </a:pPr>
              <a:t>21/6/2017</a:t>
            </a:fld>
            <a:endParaRPr lang="el-GR" dirty="0"/>
          </a:p>
        </p:txBody>
      </p:sp>
      <p:sp>
        <p:nvSpPr>
          <p:cNvPr id="5" name="4 - Θέση υποσέλιδου"/>
          <p:cNvSpPr>
            <a:spLocks noGrp="1"/>
          </p:cNvSpPr>
          <p:nvPr>
            <p:ph type="ftr" sz="quarter" idx="11"/>
          </p:nvPr>
        </p:nvSpPr>
        <p:spPr/>
        <p:txBody>
          <a:bodyPr/>
          <a:lstStyle/>
          <a:p>
            <a:pPr>
              <a:defRPr/>
            </a:pPr>
            <a:r>
              <a:rPr lang="el-GR" smtClean="0"/>
              <a:t>Χίος, 16-18/6/2015 "Καλές Πρακτικές".</a:t>
            </a:r>
            <a:endParaRPr lang="el-GR"/>
          </a:p>
        </p:txBody>
      </p:sp>
      <p:sp>
        <p:nvSpPr>
          <p:cNvPr id="6" name="5 - Θέση αριθμού διαφάνειας"/>
          <p:cNvSpPr>
            <a:spLocks noGrp="1"/>
          </p:cNvSpPr>
          <p:nvPr>
            <p:ph type="sldNum" sz="quarter" idx="12"/>
          </p:nvPr>
        </p:nvSpPr>
        <p:spPr/>
        <p:txBody>
          <a:bodyPr/>
          <a:lstStyle/>
          <a:p>
            <a:pPr>
              <a:defRPr/>
            </a:pPr>
            <a:fld id="{4C215260-4CCC-443F-83D7-A526306891DC}" type="slidenum">
              <a:rPr lang="el-GR" smtClean="0"/>
              <a:pPr>
                <a:defRPr/>
              </a:pPr>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fld id="{86E567A7-D3E0-487C-8E8E-8EBACA474770}" type="datetime1">
              <a:rPr lang="el-GR" smtClean="0"/>
              <a:pPr>
                <a:defRPr/>
              </a:pPr>
              <a:t>21/6/2017</a:t>
            </a:fld>
            <a:endParaRPr lang="el-GR" dirty="0"/>
          </a:p>
        </p:txBody>
      </p:sp>
      <p:sp>
        <p:nvSpPr>
          <p:cNvPr id="6" name="5 - Θέση υποσέλιδου"/>
          <p:cNvSpPr>
            <a:spLocks noGrp="1"/>
          </p:cNvSpPr>
          <p:nvPr>
            <p:ph type="ftr" sz="quarter" idx="11"/>
          </p:nvPr>
        </p:nvSpPr>
        <p:spPr/>
        <p:txBody>
          <a:bodyPr/>
          <a:lstStyle/>
          <a:p>
            <a:pPr>
              <a:defRPr/>
            </a:pPr>
            <a:r>
              <a:rPr lang="el-GR" smtClean="0"/>
              <a:t>Χίος, 16-18/6/2015 "Καλές Πρακτικές".</a:t>
            </a:r>
            <a:endParaRPr lang="el-GR"/>
          </a:p>
        </p:txBody>
      </p:sp>
      <p:sp>
        <p:nvSpPr>
          <p:cNvPr id="7" name="6 - Θέση αριθμού διαφάνειας"/>
          <p:cNvSpPr>
            <a:spLocks noGrp="1"/>
          </p:cNvSpPr>
          <p:nvPr>
            <p:ph type="sldNum" sz="quarter" idx="12"/>
          </p:nvPr>
        </p:nvSpPr>
        <p:spPr/>
        <p:txBody>
          <a:bodyPr/>
          <a:lstStyle/>
          <a:p>
            <a:pPr>
              <a:defRPr/>
            </a:pPr>
            <a:fld id="{6D7E2DC9-EE07-446C-B0DF-A43C838D409B}" type="slidenum">
              <a:rPr lang="el-GR" smtClean="0"/>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pPr>
              <a:defRPr/>
            </a:pPr>
            <a:fld id="{2F64EAC9-965A-4870-BA81-70DDA65335BA}" type="datetime1">
              <a:rPr lang="el-GR" smtClean="0"/>
              <a:pPr>
                <a:defRPr/>
              </a:pPr>
              <a:t>21/6/2017</a:t>
            </a:fld>
            <a:endParaRPr lang="el-GR" dirty="0"/>
          </a:p>
        </p:txBody>
      </p:sp>
      <p:sp>
        <p:nvSpPr>
          <p:cNvPr id="8" name="7 - Θέση υποσέλιδου"/>
          <p:cNvSpPr>
            <a:spLocks noGrp="1"/>
          </p:cNvSpPr>
          <p:nvPr>
            <p:ph type="ftr" sz="quarter" idx="11"/>
          </p:nvPr>
        </p:nvSpPr>
        <p:spPr/>
        <p:txBody>
          <a:bodyPr/>
          <a:lstStyle/>
          <a:p>
            <a:pPr>
              <a:defRPr/>
            </a:pPr>
            <a:r>
              <a:rPr lang="el-GR" smtClean="0"/>
              <a:t>Χίος, 16-18/6/2015 "Καλές Πρακτικές".</a:t>
            </a:r>
            <a:endParaRPr lang="el-GR"/>
          </a:p>
        </p:txBody>
      </p:sp>
      <p:sp>
        <p:nvSpPr>
          <p:cNvPr id="9" name="8 - Θέση αριθμού διαφάνειας"/>
          <p:cNvSpPr>
            <a:spLocks noGrp="1"/>
          </p:cNvSpPr>
          <p:nvPr>
            <p:ph type="sldNum" sz="quarter" idx="12"/>
          </p:nvPr>
        </p:nvSpPr>
        <p:spPr/>
        <p:txBody>
          <a:bodyPr/>
          <a:lstStyle/>
          <a:p>
            <a:pPr>
              <a:defRPr/>
            </a:pPr>
            <a:fld id="{368A03E0-AB1A-4F55-B599-EDDDD632A769}" type="slidenum">
              <a:rPr lang="el-GR" smtClean="0"/>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pPr>
              <a:defRPr/>
            </a:pPr>
            <a:fld id="{0700866E-FE54-4C19-BFF3-859E1BD8DF39}" type="datetime1">
              <a:rPr lang="el-GR" smtClean="0"/>
              <a:pPr>
                <a:defRPr/>
              </a:pPr>
              <a:t>21/6/2017</a:t>
            </a:fld>
            <a:endParaRPr lang="el-GR" dirty="0"/>
          </a:p>
        </p:txBody>
      </p:sp>
      <p:sp>
        <p:nvSpPr>
          <p:cNvPr id="4" name="3 - Θέση υποσέλιδου"/>
          <p:cNvSpPr>
            <a:spLocks noGrp="1"/>
          </p:cNvSpPr>
          <p:nvPr>
            <p:ph type="ftr" sz="quarter" idx="11"/>
          </p:nvPr>
        </p:nvSpPr>
        <p:spPr/>
        <p:txBody>
          <a:bodyPr/>
          <a:lstStyle/>
          <a:p>
            <a:pPr>
              <a:defRPr/>
            </a:pPr>
            <a:r>
              <a:rPr lang="el-GR" smtClean="0"/>
              <a:t>Χίος, 16-18/6/2015 "Καλές Πρακτικές".</a:t>
            </a:r>
            <a:endParaRPr lang="el-GR"/>
          </a:p>
        </p:txBody>
      </p:sp>
      <p:sp>
        <p:nvSpPr>
          <p:cNvPr id="5" name="4 - Θέση αριθμού διαφάνειας"/>
          <p:cNvSpPr>
            <a:spLocks noGrp="1"/>
          </p:cNvSpPr>
          <p:nvPr>
            <p:ph type="sldNum" sz="quarter" idx="12"/>
          </p:nvPr>
        </p:nvSpPr>
        <p:spPr/>
        <p:txBody>
          <a:bodyPr/>
          <a:lstStyle/>
          <a:p>
            <a:pPr>
              <a:defRPr/>
            </a:pPr>
            <a:fld id="{A979839B-6208-450B-BC3B-0390F7747ABB}" type="slidenum">
              <a:rPr lang="el-GR" smtClean="0"/>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fld id="{4DC36EC1-E94F-49DE-B77F-09477105E013}" type="datetime1">
              <a:rPr lang="el-GR" smtClean="0"/>
              <a:pPr>
                <a:defRPr/>
              </a:pPr>
              <a:t>21/6/2017</a:t>
            </a:fld>
            <a:endParaRPr lang="el-GR" dirty="0"/>
          </a:p>
        </p:txBody>
      </p:sp>
      <p:sp>
        <p:nvSpPr>
          <p:cNvPr id="3" name="2 - Θέση υποσέλιδου"/>
          <p:cNvSpPr>
            <a:spLocks noGrp="1"/>
          </p:cNvSpPr>
          <p:nvPr>
            <p:ph type="ftr" sz="quarter" idx="11"/>
          </p:nvPr>
        </p:nvSpPr>
        <p:spPr/>
        <p:txBody>
          <a:bodyPr/>
          <a:lstStyle/>
          <a:p>
            <a:pPr>
              <a:defRPr/>
            </a:pPr>
            <a:r>
              <a:rPr lang="el-GR" smtClean="0"/>
              <a:t>Χίος, 16-18/6/2015 "Καλές Πρακτικές".</a:t>
            </a:r>
            <a:endParaRPr lang="el-GR"/>
          </a:p>
        </p:txBody>
      </p:sp>
      <p:sp>
        <p:nvSpPr>
          <p:cNvPr id="4" name="3 - Θέση αριθμού διαφάνειας"/>
          <p:cNvSpPr>
            <a:spLocks noGrp="1"/>
          </p:cNvSpPr>
          <p:nvPr>
            <p:ph type="sldNum" sz="quarter" idx="12"/>
          </p:nvPr>
        </p:nvSpPr>
        <p:spPr/>
        <p:txBody>
          <a:bodyPr/>
          <a:lstStyle/>
          <a:p>
            <a:pPr>
              <a:defRPr/>
            </a:pPr>
            <a:fld id="{07B88ED8-474A-4EF4-A214-1C921E28C9DC}" type="slidenum">
              <a:rPr lang="el-GR" smtClean="0"/>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fld id="{796D0EA5-03BA-4418-9FD1-9F34FB71E089}" type="datetime1">
              <a:rPr lang="el-GR" smtClean="0"/>
              <a:pPr>
                <a:defRPr/>
              </a:pPr>
              <a:t>21/6/2017</a:t>
            </a:fld>
            <a:endParaRPr lang="el-GR" dirty="0"/>
          </a:p>
        </p:txBody>
      </p:sp>
      <p:sp>
        <p:nvSpPr>
          <p:cNvPr id="6" name="5 - Θέση υποσέλιδου"/>
          <p:cNvSpPr>
            <a:spLocks noGrp="1"/>
          </p:cNvSpPr>
          <p:nvPr>
            <p:ph type="ftr" sz="quarter" idx="11"/>
          </p:nvPr>
        </p:nvSpPr>
        <p:spPr/>
        <p:txBody>
          <a:bodyPr/>
          <a:lstStyle/>
          <a:p>
            <a:pPr>
              <a:defRPr/>
            </a:pPr>
            <a:r>
              <a:rPr lang="el-GR" smtClean="0"/>
              <a:t>Χίος, 16-18/6/2015 "Καλές Πρακτικές".</a:t>
            </a:r>
            <a:endParaRPr lang="el-GR"/>
          </a:p>
        </p:txBody>
      </p:sp>
      <p:sp>
        <p:nvSpPr>
          <p:cNvPr id="7" name="6 - Θέση αριθμού διαφάνειας"/>
          <p:cNvSpPr>
            <a:spLocks noGrp="1"/>
          </p:cNvSpPr>
          <p:nvPr>
            <p:ph type="sldNum" sz="quarter" idx="12"/>
          </p:nvPr>
        </p:nvSpPr>
        <p:spPr/>
        <p:txBody>
          <a:bodyPr/>
          <a:lstStyle/>
          <a:p>
            <a:pPr>
              <a:defRPr/>
            </a:pPr>
            <a:fld id="{E3B27B54-8AF3-4257-B2CA-5657742697D5}" type="slidenum">
              <a:rPr lang="el-GR" smtClean="0"/>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fld id="{DDAD40D6-F060-435A-B194-FAF0DB8550D2}" type="datetime1">
              <a:rPr lang="el-GR" smtClean="0"/>
              <a:pPr>
                <a:defRPr/>
              </a:pPr>
              <a:t>21/6/2017</a:t>
            </a:fld>
            <a:endParaRPr lang="el-GR" dirty="0"/>
          </a:p>
        </p:txBody>
      </p:sp>
      <p:sp>
        <p:nvSpPr>
          <p:cNvPr id="6" name="5 - Θέση υποσέλιδου"/>
          <p:cNvSpPr>
            <a:spLocks noGrp="1"/>
          </p:cNvSpPr>
          <p:nvPr>
            <p:ph type="ftr" sz="quarter" idx="11"/>
          </p:nvPr>
        </p:nvSpPr>
        <p:spPr/>
        <p:txBody>
          <a:bodyPr/>
          <a:lstStyle/>
          <a:p>
            <a:pPr>
              <a:defRPr/>
            </a:pPr>
            <a:r>
              <a:rPr lang="el-GR" smtClean="0"/>
              <a:t>Χίος, 16-18/6/2015 "Καλές Πρακτικές".</a:t>
            </a:r>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pPr>
              <a:defRPr/>
            </a:pPr>
            <a:fld id="{5C186E22-D69E-4B2A-BA99-F0CF069DF4E7}" type="slidenum">
              <a:rPr lang="el-GR" smtClean="0"/>
              <a:pPr>
                <a:defRPr/>
              </a:pPr>
              <a:t>‹#›</a:t>
            </a:fld>
            <a:endParaRPr lang="el-GR" dirty="0"/>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B1B4A458-7FF4-4163-BF7A-94D70DF87FAE}" type="datetime1">
              <a:rPr lang="el-GR" smtClean="0"/>
              <a:pPr>
                <a:defRPr/>
              </a:pPr>
              <a:t>21/6/2017</a:t>
            </a:fld>
            <a:endParaRPr lang="el-GR" dirty="0"/>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l-GR" smtClean="0"/>
              <a:t>Χίος, 16-18/6/2015 "Καλές Πρακτικές".</a:t>
            </a:r>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6F3F0AAD-A515-4B3A-8871-DF6A93303C99}" type="slidenum">
              <a:rPr lang="el-GR" smtClean="0"/>
              <a:pPr>
                <a:defRPr/>
              </a:pPr>
              <a:t>‹#›</a:t>
            </a:fld>
            <a:endParaRPr lang="el-GR" dirty="0"/>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332656"/>
            <a:ext cx="9144000" cy="1396901"/>
          </a:xfrm>
        </p:spPr>
        <p:txBody>
          <a:bodyPr>
            <a:normAutofit/>
          </a:bodyPr>
          <a:lstStyle/>
          <a:p>
            <a:pPr algn="ctr" eaLnBrk="1" fontAlgn="auto" hangingPunct="1">
              <a:spcAft>
                <a:spcPts val="0"/>
              </a:spcAft>
              <a:defRPr/>
            </a:pPr>
            <a:r>
              <a:rPr lang="el-GR" sz="4400" dirty="0" smtClean="0">
                <a:latin typeface="Comic Sans MS" pitchFamily="66" charset="0"/>
              </a:rPr>
              <a:t>θ</a:t>
            </a:r>
            <a:r>
              <a:rPr lang="en-US" sz="4400" dirty="0" smtClean="0">
                <a:latin typeface="Comic Sans MS" pitchFamily="66" charset="0"/>
              </a:rPr>
              <a:t>A</a:t>
            </a:r>
            <a:r>
              <a:rPr lang="el-GR" sz="4400" dirty="0" smtClean="0">
                <a:latin typeface="Comic Sans MS" pitchFamily="66" charset="0"/>
              </a:rPr>
              <a:t>ΛΑΣΣΟΓΡΑΦΙΕΣ</a:t>
            </a:r>
            <a:endParaRPr lang="el-GR" sz="4400" dirty="0">
              <a:latin typeface="Comic Sans MS" pitchFamily="66" charset="0"/>
            </a:endParaRPr>
          </a:p>
        </p:txBody>
      </p:sp>
      <p:sp>
        <p:nvSpPr>
          <p:cNvPr id="9219" name="2 - Υπότιτλος"/>
          <p:cNvSpPr>
            <a:spLocks noGrp="1"/>
          </p:cNvSpPr>
          <p:nvPr>
            <p:ph type="subTitle" idx="1"/>
          </p:nvPr>
        </p:nvSpPr>
        <p:spPr>
          <a:xfrm>
            <a:off x="0" y="2348880"/>
            <a:ext cx="9144000" cy="830263"/>
          </a:xfrm>
        </p:spPr>
        <p:txBody>
          <a:bodyPr>
            <a:noAutofit/>
          </a:bodyPr>
          <a:lstStyle/>
          <a:p>
            <a:pPr algn="ctr" eaLnBrk="1" hangingPunct="1">
              <a:spcBef>
                <a:spcPct val="0"/>
              </a:spcBef>
            </a:pPr>
            <a:r>
              <a:rPr lang="el-GR" sz="2800" b="1" dirty="0" smtClean="0">
                <a:latin typeface="Comic Sans MS" pitchFamily="66" charset="0"/>
              </a:rPr>
              <a:t>Δημοτικό Σχολείο Οινουσσών</a:t>
            </a:r>
          </a:p>
          <a:p>
            <a:pPr algn="ctr" eaLnBrk="1" hangingPunct="1">
              <a:spcBef>
                <a:spcPct val="0"/>
              </a:spcBef>
            </a:pPr>
            <a:endParaRPr lang="el-GR" sz="2800" b="1" dirty="0" smtClean="0">
              <a:latin typeface="Comic Sans MS" pitchFamily="66" charset="0"/>
            </a:endParaRPr>
          </a:p>
          <a:p>
            <a:pPr algn="ctr" eaLnBrk="1" hangingPunct="1">
              <a:spcBef>
                <a:spcPct val="0"/>
              </a:spcBef>
            </a:pPr>
            <a:r>
              <a:rPr lang="el-GR" sz="2800" b="1" dirty="0" smtClean="0">
                <a:latin typeface="Comic Sans MS" pitchFamily="66" charset="0"/>
              </a:rPr>
              <a:t>2014 - 2015</a:t>
            </a:r>
          </a:p>
        </p:txBody>
      </p:sp>
      <p:sp>
        <p:nvSpPr>
          <p:cNvPr id="9220" name="2 - Υπότιτλος"/>
          <p:cNvSpPr txBox="1">
            <a:spLocks/>
          </p:cNvSpPr>
          <p:nvPr/>
        </p:nvSpPr>
        <p:spPr bwMode="auto">
          <a:xfrm>
            <a:off x="72008" y="4293096"/>
            <a:ext cx="9036496" cy="1477963"/>
          </a:xfrm>
          <a:prstGeom prst="rect">
            <a:avLst/>
          </a:prstGeom>
          <a:noFill/>
          <a:ln w="9525">
            <a:noFill/>
            <a:miter lim="800000"/>
            <a:headEnd/>
            <a:tailEnd/>
          </a:ln>
        </p:spPr>
        <p:txBody>
          <a:bodyPr anchor="ctr"/>
          <a:lstStyle/>
          <a:p>
            <a:pPr algn="ctr">
              <a:buClr>
                <a:schemeClr val="accent2"/>
              </a:buClr>
              <a:buSzPct val="60000"/>
              <a:buFont typeface="Wingdings" pitchFamily="2" charset="2"/>
              <a:buNone/>
            </a:pPr>
            <a:r>
              <a:rPr lang="el-GR" sz="2000" dirty="0" smtClean="0">
                <a:solidFill>
                  <a:srgbClr val="FFFFFF"/>
                </a:solidFill>
                <a:latin typeface="Comic Sans MS" pitchFamily="66" charset="0"/>
              </a:rPr>
              <a:t>Τσελίγκα Αρετή</a:t>
            </a:r>
          </a:p>
          <a:p>
            <a:pPr algn="ctr">
              <a:buClr>
                <a:schemeClr val="accent2"/>
              </a:buClr>
              <a:buSzPct val="60000"/>
              <a:buFont typeface="Wingdings" pitchFamily="2" charset="2"/>
              <a:buNone/>
            </a:pPr>
            <a:r>
              <a:rPr lang="el-GR" sz="2000" dirty="0" smtClean="0">
                <a:solidFill>
                  <a:srgbClr val="FFFFFF"/>
                </a:solidFill>
                <a:latin typeface="Comic Sans MS" pitchFamily="66" charset="0"/>
              </a:rPr>
              <a:t>Παπαδοπούλου Ελένη</a:t>
            </a:r>
          </a:p>
          <a:p>
            <a:pPr algn="ctr">
              <a:buClr>
                <a:schemeClr val="accent2"/>
              </a:buClr>
              <a:buSzPct val="60000"/>
              <a:buFont typeface="Wingdings" pitchFamily="2" charset="2"/>
              <a:buNone/>
            </a:pPr>
            <a:r>
              <a:rPr lang="el-GR" sz="2000" dirty="0" err="1" smtClean="0">
                <a:solidFill>
                  <a:srgbClr val="FFFFFF"/>
                </a:solidFill>
                <a:latin typeface="Comic Sans MS" pitchFamily="66" charset="0"/>
              </a:rPr>
              <a:t>Θυμή</a:t>
            </a:r>
            <a:r>
              <a:rPr lang="el-GR" sz="2000" dirty="0" smtClean="0">
                <a:solidFill>
                  <a:srgbClr val="FFFFFF"/>
                </a:solidFill>
                <a:latin typeface="Comic Sans MS" pitchFamily="66" charset="0"/>
              </a:rPr>
              <a:t> Ελένη</a:t>
            </a:r>
          </a:p>
          <a:p>
            <a:pPr algn="ctr">
              <a:buClr>
                <a:schemeClr val="accent2"/>
              </a:buClr>
              <a:buSzPct val="60000"/>
              <a:buFont typeface="Wingdings" pitchFamily="2" charset="2"/>
              <a:buNone/>
            </a:pPr>
            <a:r>
              <a:rPr lang="el-GR" sz="2000" dirty="0" err="1" smtClean="0">
                <a:solidFill>
                  <a:srgbClr val="FFFFFF"/>
                </a:solidFill>
                <a:latin typeface="Comic Sans MS" pitchFamily="66" charset="0"/>
              </a:rPr>
              <a:t>Βαρδαξής</a:t>
            </a:r>
            <a:r>
              <a:rPr lang="el-GR" sz="2000" dirty="0" smtClean="0">
                <a:solidFill>
                  <a:srgbClr val="FFFFFF"/>
                </a:solidFill>
                <a:latin typeface="Comic Sans MS" pitchFamily="66" charset="0"/>
              </a:rPr>
              <a:t> Γιώργος</a:t>
            </a:r>
          </a:p>
          <a:p>
            <a:pPr algn="ctr">
              <a:buClr>
                <a:schemeClr val="accent2"/>
              </a:buClr>
              <a:buSzPct val="60000"/>
              <a:buFont typeface="Wingdings" pitchFamily="2" charset="2"/>
              <a:buNone/>
            </a:pPr>
            <a:r>
              <a:rPr lang="el-GR" sz="2000" dirty="0" err="1" smtClean="0">
                <a:solidFill>
                  <a:srgbClr val="FFFFFF"/>
                </a:solidFill>
                <a:latin typeface="Comic Sans MS" pitchFamily="66" charset="0"/>
              </a:rPr>
              <a:t>Κοτσάτου</a:t>
            </a:r>
            <a:r>
              <a:rPr lang="el-GR" sz="2000" dirty="0" smtClean="0">
                <a:solidFill>
                  <a:srgbClr val="FFFFFF"/>
                </a:solidFill>
                <a:latin typeface="Comic Sans MS" pitchFamily="66" charset="0"/>
              </a:rPr>
              <a:t> Βασιλεία</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lstStyle/>
          <a:p>
            <a:pPr eaLnBrk="1" hangingPunct="1"/>
            <a:r>
              <a:rPr lang="el-GR" sz="3200" dirty="0" smtClean="0">
                <a:latin typeface="Comic Sans MS" pitchFamily="66" charset="0"/>
              </a:rPr>
              <a:t>Παρουσίαση καλής πρακτικής.</a:t>
            </a:r>
          </a:p>
        </p:txBody>
      </p:sp>
      <p:sp>
        <p:nvSpPr>
          <p:cNvPr id="3" name="2 - Θέση περιεχομένου"/>
          <p:cNvSpPr>
            <a:spLocks noGrp="1"/>
          </p:cNvSpPr>
          <p:nvPr>
            <p:ph idx="1"/>
          </p:nvPr>
        </p:nvSpPr>
        <p:spPr/>
        <p:txBody>
          <a:bodyPr>
            <a:noAutofit/>
          </a:bodyPr>
          <a:lstStyle/>
          <a:p>
            <a:pPr marL="0" indent="0" eaLnBrk="1" fontAlgn="auto" hangingPunct="1">
              <a:spcAft>
                <a:spcPts val="0"/>
              </a:spcAft>
              <a:buFont typeface="Wingdings"/>
              <a:buNone/>
              <a:defRPr/>
            </a:pPr>
            <a:r>
              <a:rPr lang="el-GR" sz="2800" u="sng" dirty="0" smtClean="0">
                <a:latin typeface="Comic Sans MS" pitchFamily="66" charset="0"/>
              </a:rPr>
              <a:t>1</a:t>
            </a:r>
            <a:r>
              <a:rPr lang="el-GR" sz="2800" u="sng" baseline="30000" dirty="0" smtClean="0">
                <a:latin typeface="Comic Sans MS" pitchFamily="66" charset="0"/>
              </a:rPr>
              <a:t>η</a:t>
            </a:r>
            <a:r>
              <a:rPr lang="el-GR" sz="2800" u="sng" dirty="0" smtClean="0">
                <a:latin typeface="Comic Sans MS" pitchFamily="66" charset="0"/>
              </a:rPr>
              <a:t>  ενδεικτική δραστηριότητα: Η θάλασσα στη λογοτεχνία και τη μυθολογία</a:t>
            </a:r>
          </a:p>
          <a:p>
            <a:pPr marL="0" indent="0" eaLnBrk="1" fontAlgn="auto" hangingPunct="1">
              <a:spcAft>
                <a:spcPts val="0"/>
              </a:spcAft>
              <a:buFont typeface="Wingdings"/>
              <a:buNone/>
              <a:defRPr/>
            </a:pPr>
            <a:endParaRPr lang="el-GR" sz="2800" u="sng" dirty="0" smtClean="0">
              <a:latin typeface="Comic Sans MS" pitchFamily="66" charset="0"/>
            </a:endParaRPr>
          </a:p>
          <a:p>
            <a:pPr marL="360363" indent="-360363" eaLnBrk="1" fontAlgn="auto" hangingPunct="1">
              <a:spcAft>
                <a:spcPts val="0"/>
              </a:spcAft>
              <a:buClr>
                <a:srgbClr val="FF0000"/>
              </a:buClr>
              <a:buSzPct val="100000"/>
              <a:buFont typeface="Arial" pitchFamily="34" charset="0"/>
              <a:buChar char="•"/>
              <a:defRPr/>
            </a:pPr>
            <a:r>
              <a:rPr lang="el-GR" sz="2500" dirty="0" smtClean="0">
                <a:latin typeface="Comic Sans MS" pitchFamily="66" charset="0"/>
              </a:rPr>
              <a:t>Στόχοι: Επαφή - γνωριμία με διαφορετικούς πολιτισμούς μέσα από διάφορα </a:t>
            </a:r>
            <a:r>
              <a:rPr lang="el-GR" sz="2500" dirty="0" err="1" smtClean="0">
                <a:latin typeface="Comic Sans MS" pitchFamily="66" charset="0"/>
              </a:rPr>
              <a:t>κειμενικά</a:t>
            </a:r>
            <a:r>
              <a:rPr lang="el-GR" sz="2500" dirty="0" smtClean="0">
                <a:latin typeface="Comic Sans MS" pitchFamily="66" charset="0"/>
              </a:rPr>
              <a:t> είδη και διάφορες μορφές τέχνης</a:t>
            </a:r>
          </a:p>
          <a:p>
            <a:pPr marL="360363" indent="-360363" eaLnBrk="1" fontAlgn="auto" hangingPunct="1">
              <a:spcAft>
                <a:spcPts val="0"/>
              </a:spcAft>
              <a:buClr>
                <a:srgbClr val="FF0000"/>
              </a:buClr>
              <a:buSzPct val="100000"/>
              <a:buNone/>
              <a:defRPr/>
            </a:pPr>
            <a:endParaRPr lang="el-GR" sz="2500" dirty="0" smtClean="0">
              <a:latin typeface="Comic Sans MS" pitchFamily="66" charset="0"/>
            </a:endParaRPr>
          </a:p>
          <a:p>
            <a:pPr marL="360363" indent="-360363" eaLnBrk="1" fontAlgn="auto" hangingPunct="1">
              <a:spcAft>
                <a:spcPts val="0"/>
              </a:spcAft>
              <a:buClr>
                <a:srgbClr val="FF0000"/>
              </a:buClr>
              <a:buSzPct val="100000"/>
              <a:buFont typeface="Arial" pitchFamily="34" charset="0"/>
              <a:buChar char="•"/>
              <a:defRPr/>
            </a:pPr>
            <a:r>
              <a:rPr lang="el-GR" sz="2500" dirty="0" smtClean="0">
                <a:latin typeface="Comic Sans MS" pitchFamily="66" charset="0"/>
              </a:rPr>
              <a:t>Αφόρμηση: Η γοργόνα, το γλυπτό της Μ. Παπακωνσταντίνου στην είσοδο του νησιού</a:t>
            </a:r>
          </a:p>
        </p:txBody>
      </p:sp>
      <p:sp>
        <p:nvSpPr>
          <p:cNvPr id="4" name="3 - Θέση αριθμού διαφάνειας"/>
          <p:cNvSpPr>
            <a:spLocks noGrp="1"/>
          </p:cNvSpPr>
          <p:nvPr>
            <p:ph type="sldNum" sz="quarter" idx="12"/>
          </p:nvPr>
        </p:nvSpPr>
        <p:spPr/>
        <p:txBody>
          <a:bodyPr>
            <a:normAutofit/>
          </a:bodyPr>
          <a:lstStyle/>
          <a:p>
            <a:pPr>
              <a:defRPr/>
            </a:pPr>
            <a:fld id="{078A8AFB-078E-4134-87AF-3A1C639E747A}" type="slidenum">
              <a:rPr lang="el-GR"/>
              <a:pPr>
                <a:defRPr/>
              </a:pPr>
              <a:t>10</a:t>
            </a:fld>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Comic Sans MS" pitchFamily="66" charset="0"/>
              </a:rPr>
              <a:t>Παρουσίαση καλής πρακτικής.</a:t>
            </a:r>
            <a:endParaRPr lang="el-GR" dirty="0"/>
          </a:p>
        </p:txBody>
      </p:sp>
      <p:sp>
        <p:nvSpPr>
          <p:cNvPr id="3" name="2 - Θέση περιεχομένου"/>
          <p:cNvSpPr>
            <a:spLocks noGrp="1"/>
          </p:cNvSpPr>
          <p:nvPr>
            <p:ph idx="1"/>
          </p:nvPr>
        </p:nvSpPr>
        <p:spPr/>
        <p:txBody>
          <a:bodyPr/>
          <a:lstStyle/>
          <a:p>
            <a:pPr marL="360363" indent="-360363" eaLnBrk="1" fontAlgn="auto" hangingPunct="1">
              <a:spcAft>
                <a:spcPts val="0"/>
              </a:spcAft>
              <a:buClr>
                <a:srgbClr val="FF0000"/>
              </a:buClr>
              <a:buSzPct val="100000"/>
              <a:buFont typeface="Arial" pitchFamily="34" charset="0"/>
              <a:buChar char="•"/>
              <a:defRPr/>
            </a:pPr>
            <a:r>
              <a:rPr lang="el-GR" sz="2800" dirty="0" smtClean="0">
                <a:latin typeface="Comic Sans MS" pitchFamily="66" charset="0"/>
              </a:rPr>
              <a:t>Διερευνητικές ερωτήσεις: </a:t>
            </a:r>
            <a:br>
              <a:rPr lang="el-GR" sz="2800" dirty="0" smtClean="0">
                <a:latin typeface="Comic Sans MS" pitchFamily="66" charset="0"/>
              </a:rPr>
            </a:br>
            <a:endParaRPr lang="el-GR" sz="2800" dirty="0" smtClean="0">
              <a:latin typeface="Comic Sans MS" pitchFamily="66" charset="0"/>
            </a:endParaRPr>
          </a:p>
          <a:p>
            <a:pPr marL="681038" lvl="1" indent="-360363" eaLnBrk="1" fontAlgn="auto" hangingPunct="1">
              <a:spcAft>
                <a:spcPts val="0"/>
              </a:spcAft>
              <a:buClr>
                <a:srgbClr val="FF0000"/>
              </a:buClr>
              <a:buSzPct val="100000"/>
              <a:buNone/>
              <a:defRPr/>
            </a:pPr>
            <a:r>
              <a:rPr lang="el-GR" sz="2500" dirty="0" smtClean="0">
                <a:latin typeface="Comic Sans MS" pitchFamily="66" charset="0"/>
              </a:rPr>
              <a:t>-  πρότερες γνώσεις σχετικά με το μύθο της γοργόνας όπως και με μύθους σχετικούς με τη θάλασσα από άλλες χώρες</a:t>
            </a:r>
          </a:p>
          <a:p>
            <a:pPr marL="360363" indent="-360363" algn="just" eaLnBrk="1" fontAlgn="auto" hangingPunct="1">
              <a:spcAft>
                <a:spcPts val="0"/>
              </a:spcAft>
              <a:buClr>
                <a:srgbClr val="FF0000"/>
              </a:buClr>
              <a:buSzPct val="100000"/>
              <a:buNone/>
              <a:defRPr/>
            </a:pPr>
            <a:endParaRPr lang="el-GR" sz="2800" dirty="0" smtClean="0">
              <a:latin typeface="Comic Sans MS" pitchFamily="66" charset="0"/>
            </a:endParaRPr>
          </a:p>
          <a:p>
            <a:pPr algn="just"/>
            <a:endParaRPr lang="el-GR" sz="2800" dirty="0"/>
          </a:p>
        </p:txBody>
      </p:sp>
      <p:sp>
        <p:nvSpPr>
          <p:cNvPr id="5" name="4 - Θέση αριθμού διαφάνειας"/>
          <p:cNvSpPr>
            <a:spLocks noGrp="1"/>
          </p:cNvSpPr>
          <p:nvPr>
            <p:ph type="sldNum" sz="quarter" idx="12"/>
          </p:nvPr>
        </p:nvSpPr>
        <p:spPr/>
        <p:txBody>
          <a:bodyPr>
            <a:normAutofit/>
          </a:bodyPr>
          <a:lstStyle/>
          <a:p>
            <a:pPr>
              <a:defRPr/>
            </a:pPr>
            <a:fld id="{68FAEFAB-B1F0-4068-87D4-B56BD46BB2F8}" type="slidenum">
              <a:rPr lang="el-GR" smtClean="0"/>
              <a:pPr>
                <a:defRPr/>
              </a:pPr>
              <a:t>11</a:t>
            </a:fld>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Comic Sans MS" pitchFamily="66" charset="0"/>
              </a:rPr>
              <a:t>Παρουσίαση καλής πρακτικής.</a:t>
            </a:r>
            <a:endParaRPr lang="el-GR" dirty="0"/>
          </a:p>
        </p:txBody>
      </p:sp>
      <p:sp>
        <p:nvSpPr>
          <p:cNvPr id="3" name="2 - Θέση περιεχομένου"/>
          <p:cNvSpPr>
            <a:spLocks noGrp="1"/>
          </p:cNvSpPr>
          <p:nvPr>
            <p:ph idx="1"/>
          </p:nvPr>
        </p:nvSpPr>
        <p:spPr>
          <a:xfrm>
            <a:off x="612648" y="1600200"/>
            <a:ext cx="8153400" cy="4997152"/>
          </a:xfrm>
        </p:spPr>
        <p:txBody>
          <a:bodyPr>
            <a:normAutofit fontScale="55000" lnSpcReduction="20000"/>
          </a:bodyPr>
          <a:lstStyle/>
          <a:p>
            <a:pPr marL="360363" indent="-360363" algn="just" eaLnBrk="1" fontAlgn="auto" hangingPunct="1">
              <a:spcAft>
                <a:spcPts val="0"/>
              </a:spcAft>
              <a:buClr>
                <a:srgbClr val="FF0000"/>
              </a:buClr>
              <a:buSzPct val="100000"/>
              <a:buFont typeface="Arial" pitchFamily="34" charset="0"/>
              <a:buChar char="•"/>
              <a:defRPr/>
            </a:pPr>
            <a:endParaRPr lang="el-GR" sz="2800" dirty="0" smtClean="0">
              <a:latin typeface="Comic Sans MS" pitchFamily="66" charset="0"/>
            </a:endParaRPr>
          </a:p>
          <a:p>
            <a:pPr marL="360363" indent="-360363" algn="just">
              <a:buClr>
                <a:srgbClr val="FF0000"/>
              </a:buClr>
              <a:buSzPct val="100000"/>
              <a:defRPr/>
            </a:pPr>
            <a:r>
              <a:rPr lang="el-GR" sz="4200" dirty="0" smtClean="0">
                <a:latin typeface="Comic Sans MS" pitchFamily="66" charset="0"/>
              </a:rPr>
              <a:t>Δραστηριότητες: </a:t>
            </a:r>
          </a:p>
          <a:p>
            <a:pPr marL="360363" indent="-360363" algn="just">
              <a:buClr>
                <a:srgbClr val="FF0000"/>
              </a:buClr>
              <a:buSzPct val="100000"/>
              <a:buNone/>
              <a:defRPr/>
            </a:pPr>
            <a:endParaRPr lang="el-GR" sz="2800" dirty="0" smtClean="0">
              <a:latin typeface="Comic Sans MS" pitchFamily="66" charset="0"/>
            </a:endParaRPr>
          </a:p>
          <a:p>
            <a:pPr marL="360363" indent="-360363" algn="just" eaLnBrk="1" fontAlgn="auto" hangingPunct="1">
              <a:spcAft>
                <a:spcPts val="0"/>
              </a:spcAft>
              <a:buClr>
                <a:srgbClr val="FF0000"/>
              </a:buClr>
              <a:buSzPct val="100000"/>
              <a:buNone/>
              <a:defRPr/>
            </a:pPr>
            <a:r>
              <a:rPr lang="el-GR" sz="2800" dirty="0" smtClean="0">
                <a:latin typeface="Comic Sans MS" pitchFamily="66" charset="0"/>
              </a:rPr>
              <a:t>	- </a:t>
            </a:r>
            <a:r>
              <a:rPr lang="el-GR" sz="4000" dirty="0" smtClean="0">
                <a:latin typeface="Comic Sans MS" pitchFamily="66" charset="0"/>
              </a:rPr>
              <a:t>Επεξεργασία μύθου Γοργόνας, αδερφής Μ. Αλεξάνδρου</a:t>
            </a:r>
          </a:p>
          <a:p>
            <a:pPr marL="360363" indent="-360363" algn="just" eaLnBrk="1" fontAlgn="auto" hangingPunct="1">
              <a:spcAft>
                <a:spcPts val="0"/>
              </a:spcAft>
              <a:buClr>
                <a:srgbClr val="FF0000"/>
              </a:buClr>
              <a:buSzPct val="100000"/>
              <a:buNone/>
              <a:defRPr/>
            </a:pPr>
            <a:r>
              <a:rPr lang="el-GR" sz="4000" dirty="0" smtClean="0">
                <a:latin typeface="Comic Sans MS" pitchFamily="66" charset="0"/>
              </a:rPr>
              <a:t>	-  Μελέτη άρθρων ύπαρξης γοργόνων</a:t>
            </a:r>
          </a:p>
          <a:p>
            <a:pPr marL="360363" indent="-360363" algn="just" eaLnBrk="1" fontAlgn="auto" hangingPunct="1">
              <a:spcAft>
                <a:spcPts val="0"/>
              </a:spcAft>
              <a:buClr>
                <a:srgbClr val="FF0000"/>
              </a:buClr>
              <a:buSzPct val="100000"/>
              <a:buNone/>
              <a:defRPr/>
            </a:pPr>
            <a:r>
              <a:rPr lang="el-GR" sz="4000" dirty="0" smtClean="0">
                <a:latin typeface="Comic Sans MS" pitchFamily="66" charset="0"/>
              </a:rPr>
              <a:t>	- Τοιχογραφία σχολείου με θέμα τη θάλασσα και τη γοργόνα</a:t>
            </a:r>
          </a:p>
          <a:p>
            <a:pPr marL="360363" indent="-360363" algn="just" eaLnBrk="1" fontAlgn="auto" hangingPunct="1">
              <a:spcAft>
                <a:spcPts val="0"/>
              </a:spcAft>
              <a:buClr>
                <a:srgbClr val="FF0000"/>
              </a:buClr>
              <a:buSzPct val="100000"/>
              <a:buNone/>
              <a:defRPr/>
            </a:pPr>
            <a:r>
              <a:rPr lang="el-GR" sz="4000" dirty="0" smtClean="0">
                <a:latin typeface="Comic Sans MS" pitchFamily="66" charset="0"/>
              </a:rPr>
              <a:t>	- Προβολή ταινίας «</a:t>
            </a:r>
            <a:r>
              <a:rPr lang="en-US" sz="4000" dirty="0" smtClean="0">
                <a:latin typeface="Comic Sans MS" pitchFamily="66" charset="0"/>
              </a:rPr>
              <a:t>The song of the sea</a:t>
            </a:r>
            <a:r>
              <a:rPr lang="el-GR" sz="4000" dirty="0" smtClean="0">
                <a:latin typeface="Comic Sans MS" pitchFamily="66" charset="0"/>
              </a:rPr>
              <a:t>» με δημιουργία κόμικς, συγγραφή φανταστικών ιστοριών με θέμα τα </a:t>
            </a:r>
            <a:r>
              <a:rPr lang="el-GR" sz="4000" dirty="0" err="1" smtClean="0">
                <a:latin typeface="Comic Sans MS" pitchFamily="66" charset="0"/>
              </a:rPr>
              <a:t>Σέλκις</a:t>
            </a:r>
            <a:r>
              <a:rPr lang="el-GR" sz="4000" dirty="0" smtClean="0">
                <a:latin typeface="Comic Sans MS" pitchFamily="66" charset="0"/>
              </a:rPr>
              <a:t> καθώς και κατασκευή συλλογικού </a:t>
            </a:r>
            <a:r>
              <a:rPr lang="en-US" sz="4000" dirty="0" smtClean="0">
                <a:latin typeface="Comic Sans MS" pitchFamily="66" charset="0"/>
              </a:rPr>
              <a:t>poster</a:t>
            </a:r>
            <a:r>
              <a:rPr lang="el-GR" sz="4000" dirty="0" smtClean="0">
                <a:latin typeface="Comic Sans MS" pitchFamily="66" charset="0"/>
              </a:rPr>
              <a:t>.</a:t>
            </a:r>
          </a:p>
          <a:p>
            <a:pPr marL="360363" indent="-360363" algn="just" eaLnBrk="1" fontAlgn="auto" hangingPunct="1">
              <a:spcAft>
                <a:spcPts val="0"/>
              </a:spcAft>
              <a:buClr>
                <a:srgbClr val="FF0000"/>
              </a:buClr>
              <a:buSzPct val="100000"/>
              <a:buNone/>
              <a:defRPr/>
            </a:pPr>
            <a:r>
              <a:rPr lang="el-GR" sz="4000" dirty="0" smtClean="0">
                <a:latin typeface="Comic Sans MS" pitchFamily="66" charset="0"/>
              </a:rPr>
              <a:t> 	- Δημιουργία δικού τους βιβλίου «Η Οδύσσεια» βασισμένο στο βιβλίο της Μ. </a:t>
            </a:r>
            <a:r>
              <a:rPr lang="el-GR" sz="4000" dirty="0" err="1" smtClean="0">
                <a:latin typeface="Comic Sans MS" pitchFamily="66" charset="0"/>
              </a:rPr>
              <a:t>Αγγελίδου</a:t>
            </a:r>
            <a:r>
              <a:rPr lang="el-GR" sz="4000" dirty="0" smtClean="0">
                <a:latin typeface="Comic Sans MS" pitchFamily="66" charset="0"/>
              </a:rPr>
              <a:t> «Οδύσσεια, η πολυμήχανη ιστορία»</a:t>
            </a:r>
          </a:p>
          <a:p>
            <a:pPr marL="360363" indent="-360363" algn="just" eaLnBrk="1" fontAlgn="auto" hangingPunct="1">
              <a:spcAft>
                <a:spcPts val="0"/>
              </a:spcAft>
              <a:buClr>
                <a:srgbClr val="FF0000"/>
              </a:buClr>
              <a:buSzPct val="100000"/>
              <a:buNone/>
              <a:defRPr/>
            </a:pPr>
            <a:r>
              <a:rPr lang="el-GR" sz="4000" dirty="0" smtClean="0">
                <a:latin typeface="Comic Sans MS" pitchFamily="66" charset="0"/>
              </a:rPr>
              <a:t>  	- Προβολή ταινίας «Ο πλανήτης των θησαυρών» και κατασκευή </a:t>
            </a:r>
            <a:r>
              <a:rPr lang="el-GR" sz="4000" dirty="0" err="1" smtClean="0">
                <a:latin typeface="Comic Sans MS" pitchFamily="66" charset="0"/>
              </a:rPr>
              <a:t>πιονών</a:t>
            </a:r>
            <a:r>
              <a:rPr lang="el-GR" sz="4000" dirty="0" smtClean="0">
                <a:latin typeface="Comic Sans MS" pitchFamily="66" charset="0"/>
              </a:rPr>
              <a:t> για το τελικό προϊόν (επιτραπέζιο).</a:t>
            </a:r>
          </a:p>
          <a:p>
            <a:pPr marL="360363" indent="-360363" algn="just" eaLnBrk="1" fontAlgn="auto" hangingPunct="1">
              <a:spcAft>
                <a:spcPts val="0"/>
              </a:spcAft>
              <a:buClr>
                <a:srgbClr val="FF0000"/>
              </a:buClr>
              <a:buSzPct val="100000"/>
              <a:buNone/>
              <a:defRPr/>
            </a:pPr>
            <a:endParaRPr lang="el-GR" sz="2800" dirty="0" smtClean="0">
              <a:latin typeface="Comic Sans MS" pitchFamily="66" charset="0"/>
            </a:endParaRPr>
          </a:p>
          <a:p>
            <a:pPr marL="360363" indent="-360363" algn="just" eaLnBrk="1" fontAlgn="auto" hangingPunct="1">
              <a:spcAft>
                <a:spcPts val="0"/>
              </a:spcAft>
              <a:buClr>
                <a:srgbClr val="FF0000"/>
              </a:buClr>
              <a:buSzPct val="100000"/>
              <a:buNone/>
              <a:defRPr/>
            </a:pPr>
            <a:r>
              <a:rPr lang="el-GR" sz="2800" dirty="0" smtClean="0">
                <a:latin typeface="Comic Sans MS" pitchFamily="66" charset="0"/>
              </a:rPr>
              <a:t>	</a:t>
            </a:r>
          </a:p>
          <a:p>
            <a:pPr marL="360363" indent="-360363" algn="just" eaLnBrk="1" fontAlgn="auto" hangingPunct="1">
              <a:spcAft>
                <a:spcPts val="0"/>
              </a:spcAft>
              <a:buClr>
                <a:srgbClr val="FF0000"/>
              </a:buClr>
              <a:buSzPct val="100000"/>
              <a:buNone/>
              <a:defRPr/>
            </a:pPr>
            <a:r>
              <a:rPr lang="el-GR" sz="2800" dirty="0" smtClean="0">
                <a:latin typeface="Comic Sans MS" pitchFamily="66" charset="0"/>
              </a:rPr>
              <a:t>	</a:t>
            </a:r>
          </a:p>
          <a:p>
            <a:endParaRPr lang="el-GR" sz="2800" dirty="0"/>
          </a:p>
        </p:txBody>
      </p:sp>
      <p:sp>
        <p:nvSpPr>
          <p:cNvPr id="5" name="4 - Θέση αριθμού διαφάνειας"/>
          <p:cNvSpPr>
            <a:spLocks noGrp="1"/>
          </p:cNvSpPr>
          <p:nvPr>
            <p:ph type="sldNum" sz="quarter" idx="12"/>
          </p:nvPr>
        </p:nvSpPr>
        <p:spPr/>
        <p:txBody>
          <a:bodyPr>
            <a:normAutofit/>
          </a:bodyPr>
          <a:lstStyle/>
          <a:p>
            <a:pPr>
              <a:defRPr/>
            </a:pPr>
            <a:fld id="{68FAEFAB-B1F0-4068-87D4-B56BD46BB2F8}" type="slidenum">
              <a:rPr lang="el-GR" smtClean="0"/>
              <a:pPr>
                <a:defRPr/>
              </a:pPr>
              <a:t>12</a:t>
            </a:fld>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Comic Sans MS" pitchFamily="66" charset="0"/>
              </a:rPr>
              <a:t>Παρουσίαση καλής πρακτικής.</a:t>
            </a:r>
            <a:endParaRPr lang="el-GR" dirty="0"/>
          </a:p>
        </p:txBody>
      </p:sp>
      <p:sp>
        <p:nvSpPr>
          <p:cNvPr id="3" name="2 - Θέση περιεχομένου"/>
          <p:cNvSpPr>
            <a:spLocks noGrp="1"/>
          </p:cNvSpPr>
          <p:nvPr>
            <p:ph idx="1"/>
          </p:nvPr>
        </p:nvSpPr>
        <p:spPr/>
        <p:txBody>
          <a:bodyPr/>
          <a:lstStyle/>
          <a:p>
            <a:pPr marL="360363" indent="-360363" algn="just">
              <a:buClr>
                <a:srgbClr val="FF0000"/>
              </a:buClr>
              <a:buSzPct val="100000"/>
              <a:defRPr/>
            </a:pPr>
            <a:r>
              <a:rPr lang="el-GR" sz="2800" dirty="0" smtClean="0">
                <a:latin typeface="Comic Sans MS" pitchFamily="66" charset="0"/>
              </a:rPr>
              <a:t>Αποτίμηση:</a:t>
            </a:r>
          </a:p>
          <a:p>
            <a:pPr marL="360363" indent="-360363" algn="just">
              <a:buClr>
                <a:srgbClr val="FF0000"/>
              </a:buClr>
              <a:buSzPct val="100000"/>
              <a:defRPr/>
            </a:pPr>
            <a:endParaRPr lang="el-GR" sz="2800" dirty="0" smtClean="0">
              <a:latin typeface="Comic Sans MS" pitchFamily="66" charset="0"/>
            </a:endParaRPr>
          </a:p>
          <a:p>
            <a:pPr marL="360363" indent="-360363" eaLnBrk="1" fontAlgn="auto" hangingPunct="1">
              <a:spcAft>
                <a:spcPts val="0"/>
              </a:spcAft>
              <a:buClr>
                <a:srgbClr val="FF0000"/>
              </a:buClr>
              <a:buSzPct val="100000"/>
              <a:buNone/>
              <a:defRPr/>
            </a:pPr>
            <a:r>
              <a:rPr lang="el-GR" sz="2800" dirty="0" smtClean="0">
                <a:latin typeface="Comic Sans MS" pitchFamily="66" charset="0"/>
              </a:rPr>
              <a:t>	- </a:t>
            </a:r>
            <a:r>
              <a:rPr lang="el-GR" sz="2500" dirty="0" smtClean="0">
                <a:latin typeface="Comic Sans MS" pitchFamily="66" charset="0"/>
              </a:rPr>
              <a:t>Ενθουσιώδης ανταπόκριση στις δράσεις</a:t>
            </a:r>
          </a:p>
          <a:p>
            <a:pPr marL="360363" indent="-360363" eaLnBrk="1" fontAlgn="auto" hangingPunct="1">
              <a:spcAft>
                <a:spcPts val="0"/>
              </a:spcAft>
              <a:buClr>
                <a:srgbClr val="FF0000"/>
              </a:buClr>
              <a:buSzPct val="100000"/>
              <a:buNone/>
              <a:defRPr/>
            </a:pPr>
            <a:endParaRPr lang="el-GR" sz="2500" dirty="0" smtClean="0">
              <a:latin typeface="Comic Sans MS" pitchFamily="66" charset="0"/>
            </a:endParaRPr>
          </a:p>
          <a:p>
            <a:pPr marL="360363" indent="-360363" eaLnBrk="1" fontAlgn="auto" hangingPunct="1">
              <a:spcAft>
                <a:spcPts val="0"/>
              </a:spcAft>
              <a:buClr>
                <a:srgbClr val="FF0000"/>
              </a:buClr>
              <a:buSzPct val="100000"/>
              <a:buNone/>
              <a:defRPr/>
            </a:pPr>
            <a:r>
              <a:rPr lang="el-GR" sz="2500" dirty="0" smtClean="0">
                <a:latin typeface="Comic Sans MS" pitchFamily="66" charset="0"/>
              </a:rPr>
              <a:t>	- Κινητοποίηση ενδιαφέροντος</a:t>
            </a:r>
          </a:p>
          <a:p>
            <a:pPr marL="360363" indent="-360363" eaLnBrk="1" fontAlgn="auto" hangingPunct="1">
              <a:spcAft>
                <a:spcPts val="0"/>
              </a:spcAft>
              <a:buClr>
                <a:srgbClr val="FF0000"/>
              </a:buClr>
              <a:buSzPct val="100000"/>
              <a:buNone/>
              <a:defRPr/>
            </a:pPr>
            <a:endParaRPr lang="el-GR" sz="2500" dirty="0" smtClean="0">
              <a:latin typeface="Comic Sans MS" pitchFamily="66" charset="0"/>
            </a:endParaRPr>
          </a:p>
          <a:p>
            <a:pPr marL="360363" indent="-360363" eaLnBrk="1" fontAlgn="auto" hangingPunct="1">
              <a:spcAft>
                <a:spcPts val="0"/>
              </a:spcAft>
              <a:buClr>
                <a:srgbClr val="FF0000"/>
              </a:buClr>
              <a:buSzPct val="100000"/>
              <a:buNone/>
              <a:defRPr/>
            </a:pPr>
            <a:r>
              <a:rPr lang="el-GR" sz="2500" dirty="0" smtClean="0">
                <a:latin typeface="Comic Sans MS" pitchFamily="66" charset="0"/>
              </a:rPr>
              <a:t>	- Πλούσια σύνθεση και αναπαραγωγή δικών τους έργων</a:t>
            </a:r>
          </a:p>
          <a:p>
            <a:pPr marL="360363" indent="-360363" eaLnBrk="1" fontAlgn="auto" hangingPunct="1">
              <a:spcAft>
                <a:spcPts val="0"/>
              </a:spcAft>
              <a:buClr>
                <a:srgbClr val="FF0000"/>
              </a:buClr>
              <a:buSzPct val="100000"/>
              <a:buNone/>
              <a:defRPr/>
            </a:pPr>
            <a:endParaRPr lang="el-GR" sz="2800" dirty="0" smtClean="0">
              <a:latin typeface="Comic Sans MS" pitchFamily="66" charset="0"/>
            </a:endParaRPr>
          </a:p>
          <a:p>
            <a:pPr algn="just"/>
            <a:endParaRPr lang="el-GR" sz="2800" dirty="0"/>
          </a:p>
        </p:txBody>
      </p:sp>
      <p:sp>
        <p:nvSpPr>
          <p:cNvPr id="5" name="4 - Θέση αριθμού διαφάνειας"/>
          <p:cNvSpPr>
            <a:spLocks noGrp="1"/>
          </p:cNvSpPr>
          <p:nvPr>
            <p:ph type="sldNum" sz="quarter" idx="12"/>
          </p:nvPr>
        </p:nvSpPr>
        <p:spPr/>
        <p:txBody>
          <a:bodyPr>
            <a:normAutofit/>
          </a:bodyPr>
          <a:lstStyle/>
          <a:p>
            <a:pPr>
              <a:defRPr/>
            </a:pPr>
            <a:fld id="{68FAEFAB-B1F0-4068-87D4-B56BD46BB2F8}" type="slidenum">
              <a:rPr lang="el-GR" smtClean="0"/>
              <a:pPr>
                <a:defRPr/>
              </a:pPr>
              <a:t>13</a:t>
            </a:fld>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Ενδεικτικές φωτογραφίες από την 1</a:t>
            </a:r>
            <a:r>
              <a:rPr lang="el-GR" baseline="30000" dirty="0" smtClean="0"/>
              <a:t>η</a:t>
            </a:r>
            <a:r>
              <a:rPr lang="el-GR" dirty="0" smtClean="0"/>
              <a:t>  δραστηριότητα</a:t>
            </a:r>
            <a:endParaRPr lang="el-GR" dirty="0"/>
          </a:p>
        </p:txBody>
      </p:sp>
      <p:sp>
        <p:nvSpPr>
          <p:cNvPr id="5" name="4 - Θέση αριθμού διαφάνειας"/>
          <p:cNvSpPr>
            <a:spLocks noGrp="1"/>
          </p:cNvSpPr>
          <p:nvPr>
            <p:ph type="sldNum" sz="quarter" idx="12"/>
          </p:nvPr>
        </p:nvSpPr>
        <p:spPr/>
        <p:txBody>
          <a:bodyPr>
            <a:normAutofit/>
          </a:bodyPr>
          <a:lstStyle/>
          <a:p>
            <a:pPr>
              <a:defRPr/>
            </a:pPr>
            <a:fld id="{68FAEFAB-B1F0-4068-87D4-B56BD46BB2F8}" type="slidenum">
              <a:rPr lang="el-GR" smtClean="0"/>
              <a:pPr>
                <a:defRPr/>
              </a:pPr>
              <a:t>14</a:t>
            </a:fld>
            <a:endParaRPr lang="el-GR" dirty="0"/>
          </a:p>
        </p:txBody>
      </p:sp>
      <p:pic>
        <p:nvPicPr>
          <p:cNvPr id="9" name="Picture 5" descr="D:\ΟΙΝΟΥΣΣΕΣ_2014_2015\Φωτογραφίες - Αντίγραφο\Σχολείο\sxl 154.JPG"/>
          <p:cNvPicPr>
            <a:picLocks noChangeAspect="1" noChangeArrowheads="1"/>
          </p:cNvPicPr>
          <p:nvPr/>
        </p:nvPicPr>
        <p:blipFill>
          <a:blip r:embed="rId2" cstate="print"/>
          <a:srcRect/>
          <a:stretch>
            <a:fillRect/>
          </a:stretch>
        </p:blipFill>
        <p:spPr bwMode="auto">
          <a:xfrm>
            <a:off x="539552" y="2132856"/>
            <a:ext cx="3960440" cy="2970330"/>
          </a:xfrm>
          <a:prstGeom prst="rect">
            <a:avLst/>
          </a:prstGeom>
          <a:noFill/>
        </p:spPr>
      </p:pic>
      <p:pic>
        <p:nvPicPr>
          <p:cNvPr id="40962" name="Picture 2" descr="D:\ΟΙΝΟΥΣΣΕΣ_2014_2015\Φωτογραφίες_σχολείο\Τι_καλά_φτιάξαμε\Γοργόνες\sxo 041.JPG"/>
          <p:cNvPicPr>
            <a:picLocks noChangeAspect="1" noChangeArrowheads="1"/>
          </p:cNvPicPr>
          <p:nvPr/>
        </p:nvPicPr>
        <p:blipFill>
          <a:blip r:embed="rId3" cstate="print"/>
          <a:srcRect/>
          <a:stretch>
            <a:fillRect/>
          </a:stretch>
        </p:blipFill>
        <p:spPr bwMode="auto">
          <a:xfrm>
            <a:off x="5364088" y="1772816"/>
            <a:ext cx="3078342" cy="4104456"/>
          </a:xfrm>
          <a:prstGeom prst="rect">
            <a:avLst/>
          </a:prstGeom>
          <a:noFill/>
        </p:spPr>
      </p:pic>
      <p:sp>
        <p:nvSpPr>
          <p:cNvPr id="8" name="7 - TextBox"/>
          <p:cNvSpPr txBox="1"/>
          <p:nvPr/>
        </p:nvSpPr>
        <p:spPr>
          <a:xfrm>
            <a:off x="395536" y="5373216"/>
            <a:ext cx="4101764" cy="369332"/>
          </a:xfrm>
          <a:prstGeom prst="rect">
            <a:avLst/>
          </a:prstGeom>
          <a:noFill/>
        </p:spPr>
        <p:txBody>
          <a:bodyPr wrap="none" rtlCol="0">
            <a:spAutoFit/>
          </a:bodyPr>
          <a:lstStyle/>
          <a:p>
            <a:r>
              <a:rPr lang="el-GR" dirty="0" smtClean="0"/>
              <a:t>Τοιχογραφία στην είσοδο του σχολείου</a:t>
            </a:r>
            <a:endParaRPr lang="el-GR" dirty="0"/>
          </a:p>
        </p:txBody>
      </p:sp>
      <p:sp>
        <p:nvSpPr>
          <p:cNvPr id="10" name="9 - TextBox"/>
          <p:cNvSpPr txBox="1"/>
          <p:nvPr/>
        </p:nvSpPr>
        <p:spPr>
          <a:xfrm>
            <a:off x="5148064" y="6093296"/>
            <a:ext cx="3816424" cy="369332"/>
          </a:xfrm>
          <a:prstGeom prst="rect">
            <a:avLst/>
          </a:prstGeom>
          <a:noFill/>
        </p:spPr>
        <p:txBody>
          <a:bodyPr wrap="square" rtlCol="0">
            <a:spAutoFit/>
          </a:bodyPr>
          <a:lstStyle/>
          <a:p>
            <a:r>
              <a:rPr lang="el-GR" dirty="0" smtClean="0"/>
              <a:t>Η γοργόνα μέσα από τους μύθους</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Ενδεικτικές φωτογραφίες από την 1</a:t>
            </a:r>
            <a:r>
              <a:rPr lang="el-GR" baseline="30000" dirty="0" smtClean="0"/>
              <a:t>η</a:t>
            </a:r>
            <a:r>
              <a:rPr lang="el-GR" dirty="0" smtClean="0"/>
              <a:t>  δραστηριότητα</a:t>
            </a:r>
            <a:endParaRPr lang="el-GR" dirty="0"/>
          </a:p>
        </p:txBody>
      </p:sp>
      <p:sp>
        <p:nvSpPr>
          <p:cNvPr id="5" name="4 - Θέση αριθμού διαφάνειας"/>
          <p:cNvSpPr>
            <a:spLocks noGrp="1"/>
          </p:cNvSpPr>
          <p:nvPr>
            <p:ph type="sldNum" sz="quarter" idx="12"/>
          </p:nvPr>
        </p:nvSpPr>
        <p:spPr/>
        <p:txBody>
          <a:bodyPr>
            <a:normAutofit/>
          </a:bodyPr>
          <a:lstStyle/>
          <a:p>
            <a:pPr>
              <a:defRPr/>
            </a:pPr>
            <a:fld id="{68FAEFAB-B1F0-4068-87D4-B56BD46BB2F8}" type="slidenum">
              <a:rPr lang="el-GR" smtClean="0"/>
              <a:pPr>
                <a:defRPr/>
              </a:pPr>
              <a:t>15</a:t>
            </a:fld>
            <a:endParaRPr lang="el-GR" dirty="0"/>
          </a:p>
        </p:txBody>
      </p:sp>
      <p:pic>
        <p:nvPicPr>
          <p:cNvPr id="40964" name="Picture 4" descr="D:\ΟΙΝΟΥΣΣΕΣ_2014_2015\Καλές_πρακτικές\sxl 124.JPG"/>
          <p:cNvPicPr>
            <a:picLocks noChangeAspect="1" noChangeArrowheads="1"/>
          </p:cNvPicPr>
          <p:nvPr/>
        </p:nvPicPr>
        <p:blipFill>
          <a:blip r:embed="rId2" cstate="print"/>
          <a:srcRect/>
          <a:stretch>
            <a:fillRect/>
          </a:stretch>
        </p:blipFill>
        <p:spPr bwMode="auto">
          <a:xfrm>
            <a:off x="467544" y="2204864"/>
            <a:ext cx="4032450" cy="3024336"/>
          </a:xfrm>
          <a:prstGeom prst="rect">
            <a:avLst/>
          </a:prstGeom>
          <a:noFill/>
        </p:spPr>
      </p:pic>
      <p:pic>
        <p:nvPicPr>
          <p:cNvPr id="40966" name="Picture 6" descr="D:\ΟΙΝΟΥΣΣΕΣ_2014_2015\Φωτογραφίες_σχολείο\Τι_καλά_φτιάξαμε\Οδύσσεια\sxl 137.JPG"/>
          <p:cNvPicPr>
            <a:picLocks noChangeAspect="1" noChangeArrowheads="1"/>
          </p:cNvPicPr>
          <p:nvPr/>
        </p:nvPicPr>
        <p:blipFill>
          <a:blip r:embed="rId3" cstate="print"/>
          <a:srcRect/>
          <a:stretch>
            <a:fillRect/>
          </a:stretch>
        </p:blipFill>
        <p:spPr bwMode="auto">
          <a:xfrm>
            <a:off x="4836030" y="2204864"/>
            <a:ext cx="4032448" cy="3024336"/>
          </a:xfrm>
          <a:prstGeom prst="rect">
            <a:avLst/>
          </a:prstGeom>
          <a:noFill/>
        </p:spPr>
      </p:pic>
      <p:sp>
        <p:nvSpPr>
          <p:cNvPr id="8" name="7 - TextBox"/>
          <p:cNvSpPr txBox="1"/>
          <p:nvPr/>
        </p:nvSpPr>
        <p:spPr>
          <a:xfrm>
            <a:off x="1475656" y="5661248"/>
            <a:ext cx="6355907" cy="369332"/>
          </a:xfrm>
          <a:prstGeom prst="rect">
            <a:avLst/>
          </a:prstGeom>
          <a:noFill/>
        </p:spPr>
        <p:txBody>
          <a:bodyPr wrap="none" rtlCol="0">
            <a:spAutoFit/>
          </a:bodyPr>
          <a:lstStyle/>
          <a:p>
            <a:r>
              <a:rPr lang="el-GR" dirty="0" smtClean="0"/>
              <a:t>Ενδεικτικές σελίδες - κεφάλαια από το βιβλίο της Οδύσσειας</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Ενδεικτικές φωτογραφίες από την 1</a:t>
            </a:r>
            <a:r>
              <a:rPr lang="el-GR" baseline="30000" dirty="0" smtClean="0"/>
              <a:t>η</a:t>
            </a:r>
            <a:r>
              <a:rPr lang="el-GR" dirty="0" smtClean="0"/>
              <a:t>  δραστηριότητα</a:t>
            </a:r>
            <a:endParaRPr lang="el-GR" dirty="0"/>
          </a:p>
        </p:txBody>
      </p:sp>
      <p:pic>
        <p:nvPicPr>
          <p:cNvPr id="41987" name="Picture 3" descr="D:\ΟΙΝΟΥΣΣΕΣ_2014_2015\Φωτογραφίες_σχολείο\Τι_καλά_φτιάξαμε\Σέλκις\Βιβλίο_κόμικ\oinousses 227.JPG"/>
          <p:cNvPicPr>
            <a:picLocks noGrp="1" noChangeAspect="1" noChangeArrowheads="1"/>
          </p:cNvPicPr>
          <p:nvPr>
            <p:ph idx="1"/>
          </p:nvPr>
        </p:nvPicPr>
        <p:blipFill>
          <a:blip r:embed="rId2" cstate="print"/>
          <a:stretch>
            <a:fillRect/>
          </a:stretch>
        </p:blipFill>
        <p:spPr bwMode="auto">
          <a:xfrm>
            <a:off x="6804248" y="3501008"/>
            <a:ext cx="2144684" cy="2859578"/>
          </a:xfrm>
          <a:prstGeom prst="rect">
            <a:avLst/>
          </a:prstGeom>
          <a:noFill/>
        </p:spPr>
      </p:pic>
      <p:sp>
        <p:nvSpPr>
          <p:cNvPr id="5" name="4 - Θέση αριθμού διαφάνειας"/>
          <p:cNvSpPr>
            <a:spLocks noGrp="1"/>
          </p:cNvSpPr>
          <p:nvPr>
            <p:ph type="sldNum" sz="quarter" idx="12"/>
          </p:nvPr>
        </p:nvSpPr>
        <p:spPr/>
        <p:txBody>
          <a:bodyPr>
            <a:normAutofit/>
          </a:bodyPr>
          <a:lstStyle/>
          <a:p>
            <a:pPr>
              <a:defRPr/>
            </a:pPr>
            <a:fld id="{68FAEFAB-B1F0-4068-87D4-B56BD46BB2F8}" type="slidenum">
              <a:rPr lang="el-GR" smtClean="0"/>
              <a:pPr>
                <a:defRPr/>
              </a:pPr>
              <a:t>16</a:t>
            </a:fld>
            <a:endParaRPr lang="el-GR" dirty="0"/>
          </a:p>
        </p:txBody>
      </p:sp>
      <p:pic>
        <p:nvPicPr>
          <p:cNvPr id="7" name="Picture 3" descr="D:\ΟΙΝΟΥΣΣΕΣ_2014_2015\Καλές_πρακτικές\oinousses 235.JPG"/>
          <p:cNvPicPr>
            <a:picLocks noChangeAspect="1" noChangeArrowheads="1"/>
          </p:cNvPicPr>
          <p:nvPr/>
        </p:nvPicPr>
        <p:blipFill>
          <a:blip r:embed="rId3" cstate="print"/>
          <a:srcRect/>
          <a:stretch>
            <a:fillRect/>
          </a:stretch>
        </p:blipFill>
        <p:spPr bwMode="auto">
          <a:xfrm>
            <a:off x="2915816" y="1772816"/>
            <a:ext cx="3816424" cy="2862318"/>
          </a:xfrm>
          <a:prstGeom prst="rect">
            <a:avLst/>
          </a:prstGeom>
          <a:noFill/>
        </p:spPr>
      </p:pic>
      <p:pic>
        <p:nvPicPr>
          <p:cNvPr id="41986" name="Picture 2" descr="D:\ΟΙΝΟΥΣΣΕΣ_2014_2015\Φωτογραφίες_σχολείο\Τι_καλά_φτιάξαμε\Σέλκις\Βιβλίο_κόμικ\oinousses 304.JPG"/>
          <p:cNvPicPr>
            <a:picLocks noChangeAspect="1" noChangeArrowheads="1"/>
          </p:cNvPicPr>
          <p:nvPr/>
        </p:nvPicPr>
        <p:blipFill>
          <a:blip r:embed="rId4" cstate="print"/>
          <a:srcRect/>
          <a:stretch>
            <a:fillRect/>
          </a:stretch>
        </p:blipFill>
        <p:spPr bwMode="auto">
          <a:xfrm>
            <a:off x="179512" y="3068960"/>
            <a:ext cx="2592288" cy="3456384"/>
          </a:xfrm>
          <a:prstGeom prst="rect">
            <a:avLst/>
          </a:prstGeom>
          <a:noFill/>
        </p:spPr>
      </p:pic>
      <p:sp>
        <p:nvSpPr>
          <p:cNvPr id="8" name="7 - TextBox"/>
          <p:cNvSpPr txBox="1"/>
          <p:nvPr/>
        </p:nvSpPr>
        <p:spPr>
          <a:xfrm>
            <a:off x="2987824" y="5085184"/>
            <a:ext cx="3391057" cy="646331"/>
          </a:xfrm>
          <a:prstGeom prst="rect">
            <a:avLst/>
          </a:prstGeom>
          <a:noFill/>
        </p:spPr>
        <p:txBody>
          <a:bodyPr wrap="none" rtlCol="0">
            <a:spAutoFit/>
          </a:bodyPr>
          <a:lstStyle/>
          <a:p>
            <a:pPr algn="ctr"/>
            <a:r>
              <a:rPr lang="en-US" dirty="0" smtClean="0"/>
              <a:t>“Song of the sea”</a:t>
            </a:r>
            <a:r>
              <a:rPr lang="el-GR" dirty="0" smtClean="0"/>
              <a:t> και </a:t>
            </a:r>
            <a:r>
              <a:rPr lang="el-GR" dirty="0" err="1" smtClean="0"/>
              <a:t>σέλκις</a:t>
            </a:r>
            <a:r>
              <a:rPr lang="el-GR" dirty="0" smtClean="0"/>
              <a:t> σε </a:t>
            </a:r>
          </a:p>
          <a:p>
            <a:pPr algn="ctr"/>
            <a:r>
              <a:rPr lang="en-US" dirty="0" smtClean="0"/>
              <a:t>poster</a:t>
            </a:r>
            <a:r>
              <a:rPr lang="el-GR" dirty="0" smtClean="0"/>
              <a:t> και κόμικς</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lstStyle/>
          <a:p>
            <a:pPr eaLnBrk="1" hangingPunct="1"/>
            <a:r>
              <a:rPr lang="el-GR" sz="3200" smtClean="0">
                <a:latin typeface="Comic Sans MS" pitchFamily="66" charset="0"/>
              </a:rPr>
              <a:t>Παρουσίαση καλής πρακτικής.</a:t>
            </a:r>
            <a:endParaRPr lang="el-GR" sz="3200" smtClean="0"/>
          </a:p>
        </p:txBody>
      </p:sp>
      <p:sp>
        <p:nvSpPr>
          <p:cNvPr id="4" name="3 - Θέση περιεχομένου"/>
          <p:cNvSpPr>
            <a:spLocks noGrp="1"/>
          </p:cNvSpPr>
          <p:nvPr>
            <p:ph idx="1"/>
          </p:nvPr>
        </p:nvSpPr>
        <p:spPr/>
        <p:txBody>
          <a:bodyPr>
            <a:normAutofit/>
          </a:bodyPr>
          <a:lstStyle/>
          <a:p>
            <a:pPr marL="0" indent="0" eaLnBrk="1" fontAlgn="auto" hangingPunct="1">
              <a:spcAft>
                <a:spcPts val="0"/>
              </a:spcAft>
              <a:buFont typeface="Wingdings"/>
              <a:buNone/>
              <a:defRPr/>
            </a:pPr>
            <a:r>
              <a:rPr lang="el-GR" sz="2800" u="sng" dirty="0" smtClean="0">
                <a:latin typeface="Comic Sans MS" pitchFamily="66" charset="0"/>
              </a:rPr>
              <a:t>2</a:t>
            </a:r>
            <a:r>
              <a:rPr lang="el-GR" sz="2800" u="sng" baseline="30000" dirty="0" smtClean="0">
                <a:latin typeface="Comic Sans MS" pitchFamily="66" charset="0"/>
              </a:rPr>
              <a:t>η </a:t>
            </a:r>
            <a:r>
              <a:rPr lang="el-GR" sz="2800" u="sng" dirty="0" smtClean="0">
                <a:latin typeface="Comic Sans MS" pitchFamily="66" charset="0"/>
              </a:rPr>
              <a:t> ενδεικτική δραστηριότητα: Η θάλασσα μέσα από την τέχνη</a:t>
            </a:r>
          </a:p>
          <a:p>
            <a:pPr marL="0" indent="0" eaLnBrk="1" fontAlgn="auto" hangingPunct="1">
              <a:spcAft>
                <a:spcPts val="0"/>
              </a:spcAft>
              <a:buFont typeface="Wingdings"/>
              <a:buNone/>
              <a:defRPr/>
            </a:pPr>
            <a:endParaRPr lang="el-GR" sz="2800" u="sng" dirty="0" smtClean="0">
              <a:latin typeface="Comic Sans MS" pitchFamily="66" charset="0"/>
            </a:endParaRPr>
          </a:p>
          <a:p>
            <a:pPr marL="360363" indent="-360363" eaLnBrk="1" fontAlgn="auto" hangingPunct="1">
              <a:spcAft>
                <a:spcPts val="0"/>
              </a:spcAft>
              <a:buClr>
                <a:srgbClr val="FF0000"/>
              </a:buClr>
              <a:buSzPct val="100000"/>
              <a:buFont typeface="Arial" pitchFamily="34" charset="0"/>
              <a:buChar char="•"/>
              <a:defRPr/>
            </a:pPr>
            <a:r>
              <a:rPr lang="el-GR" sz="2500" dirty="0" smtClean="0">
                <a:latin typeface="Comic Sans MS" pitchFamily="66" charset="0"/>
              </a:rPr>
              <a:t>Στόχοι: Γνωριμία με την τεχνική της θαλασσογραφίας, με καλλιτέχνες που ασχολήθηκαν με τη θάλασσα και τα καράβια (Σαλβαδόρ Νταλί – ζωγραφική, Σπανουδάκης, Πορτοκάλογλου - μουσική) </a:t>
            </a:r>
          </a:p>
          <a:p>
            <a:pPr marL="360363" indent="-360363" eaLnBrk="1" fontAlgn="auto" hangingPunct="1">
              <a:spcAft>
                <a:spcPts val="0"/>
              </a:spcAft>
              <a:buClr>
                <a:srgbClr val="FF0000"/>
              </a:buClr>
              <a:buSzPct val="100000"/>
              <a:buNone/>
              <a:defRPr/>
            </a:pPr>
            <a:endParaRPr lang="el-GR" sz="2500" dirty="0" smtClean="0">
              <a:latin typeface="Comic Sans MS" pitchFamily="66" charset="0"/>
            </a:endParaRPr>
          </a:p>
          <a:p>
            <a:pPr marL="360363" indent="-360363" eaLnBrk="1" fontAlgn="auto" hangingPunct="1">
              <a:spcAft>
                <a:spcPts val="0"/>
              </a:spcAft>
              <a:buClr>
                <a:srgbClr val="FF0000"/>
              </a:buClr>
              <a:buSzPct val="100000"/>
              <a:buFont typeface="Arial" pitchFamily="34" charset="0"/>
              <a:buChar char="•"/>
              <a:defRPr/>
            </a:pPr>
            <a:r>
              <a:rPr lang="el-GR" sz="2500" dirty="0" smtClean="0">
                <a:latin typeface="Comic Sans MS" pitchFamily="66" charset="0"/>
              </a:rPr>
              <a:t>Αφόρμηση: Πίνακας του Νταλί με τίτλο «</a:t>
            </a:r>
            <a:r>
              <a:rPr lang="en-US" sz="2500" dirty="0" smtClean="0">
                <a:latin typeface="Comic Sans MS" pitchFamily="66" charset="0"/>
              </a:rPr>
              <a:t>Butterfly Ship</a:t>
            </a:r>
            <a:r>
              <a:rPr lang="el-GR" sz="2500" dirty="0" smtClean="0">
                <a:latin typeface="Comic Sans MS" pitchFamily="66" charset="0"/>
              </a:rPr>
              <a:t>»</a:t>
            </a:r>
          </a:p>
        </p:txBody>
      </p:sp>
      <p:sp>
        <p:nvSpPr>
          <p:cNvPr id="3" name="2 - Θέση αριθμού διαφάνειας"/>
          <p:cNvSpPr>
            <a:spLocks noGrp="1"/>
          </p:cNvSpPr>
          <p:nvPr>
            <p:ph type="sldNum" sz="quarter" idx="12"/>
          </p:nvPr>
        </p:nvSpPr>
        <p:spPr/>
        <p:txBody>
          <a:bodyPr>
            <a:normAutofit/>
          </a:bodyPr>
          <a:lstStyle/>
          <a:p>
            <a:pPr>
              <a:defRPr/>
            </a:pPr>
            <a:fld id="{92A22688-A885-4143-A9FF-86B561374E43}" type="slidenum">
              <a:rPr lang="el-GR"/>
              <a:pPr>
                <a:defRPr/>
              </a:pPr>
              <a:t>17</a:t>
            </a:fld>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Comic Sans MS" pitchFamily="66" charset="0"/>
              </a:rPr>
              <a:t>Παρουσίαση καλής πρακτικής.</a:t>
            </a:r>
            <a:endParaRPr lang="el-GR" dirty="0"/>
          </a:p>
        </p:txBody>
      </p:sp>
      <p:sp>
        <p:nvSpPr>
          <p:cNvPr id="3" name="2 - Θέση περιεχομένου"/>
          <p:cNvSpPr>
            <a:spLocks noGrp="1"/>
          </p:cNvSpPr>
          <p:nvPr>
            <p:ph idx="1"/>
          </p:nvPr>
        </p:nvSpPr>
        <p:spPr/>
        <p:txBody>
          <a:bodyPr/>
          <a:lstStyle/>
          <a:p>
            <a:pPr marL="360363" indent="-360363" eaLnBrk="1" fontAlgn="auto" hangingPunct="1">
              <a:spcAft>
                <a:spcPts val="0"/>
              </a:spcAft>
              <a:buClr>
                <a:srgbClr val="FF0000"/>
              </a:buClr>
              <a:buSzPct val="100000"/>
              <a:buFont typeface="Arial" pitchFamily="34" charset="0"/>
              <a:buChar char="•"/>
              <a:defRPr/>
            </a:pPr>
            <a:endParaRPr lang="el-GR" sz="2800" dirty="0" smtClean="0">
              <a:latin typeface="Comic Sans MS" pitchFamily="66" charset="0"/>
            </a:endParaRPr>
          </a:p>
          <a:p>
            <a:pPr marL="360363" indent="-360363" eaLnBrk="1" fontAlgn="auto" hangingPunct="1">
              <a:spcAft>
                <a:spcPts val="0"/>
              </a:spcAft>
              <a:buClr>
                <a:srgbClr val="FF0000"/>
              </a:buClr>
              <a:buSzPct val="100000"/>
              <a:buFont typeface="Arial" pitchFamily="34" charset="0"/>
              <a:buChar char="•"/>
              <a:defRPr/>
            </a:pPr>
            <a:r>
              <a:rPr lang="el-GR" sz="2800" dirty="0" smtClean="0">
                <a:latin typeface="Comic Sans MS" pitchFamily="66" charset="0"/>
              </a:rPr>
              <a:t>Διερευνητικές ερωτήσεις: </a:t>
            </a:r>
            <a:br>
              <a:rPr lang="el-GR" sz="2800" dirty="0" smtClean="0">
                <a:latin typeface="Comic Sans MS" pitchFamily="66" charset="0"/>
              </a:rPr>
            </a:br>
            <a:endParaRPr lang="el-GR" sz="2800" dirty="0" smtClean="0">
              <a:latin typeface="Comic Sans MS" pitchFamily="66" charset="0"/>
            </a:endParaRPr>
          </a:p>
          <a:p>
            <a:pPr marL="681038" lvl="1" indent="-360363" eaLnBrk="1" fontAlgn="auto" hangingPunct="1">
              <a:spcAft>
                <a:spcPts val="0"/>
              </a:spcAft>
              <a:buClr>
                <a:srgbClr val="FF0000"/>
              </a:buClr>
              <a:buSzPct val="100000"/>
              <a:buNone/>
              <a:defRPr/>
            </a:pPr>
            <a:r>
              <a:rPr lang="el-GR" sz="2500" dirty="0" smtClean="0">
                <a:latin typeface="Comic Sans MS" pitchFamily="66" charset="0"/>
              </a:rPr>
              <a:t>- Πρότερη επαφή με θέμα τη θάλασσα στην τέχνη</a:t>
            </a:r>
          </a:p>
          <a:p>
            <a:pPr marL="360363" indent="-360363" algn="just" eaLnBrk="1" fontAlgn="auto" hangingPunct="1">
              <a:spcAft>
                <a:spcPts val="0"/>
              </a:spcAft>
              <a:buClr>
                <a:srgbClr val="FF0000"/>
              </a:buClr>
              <a:buSzPct val="100000"/>
              <a:buNone/>
              <a:defRPr/>
            </a:pPr>
            <a:endParaRPr lang="el-GR" sz="2800" dirty="0" smtClean="0">
              <a:latin typeface="Comic Sans MS" pitchFamily="66" charset="0"/>
            </a:endParaRPr>
          </a:p>
          <a:p>
            <a:pPr algn="just"/>
            <a:endParaRPr lang="el-GR" sz="2800" dirty="0"/>
          </a:p>
        </p:txBody>
      </p:sp>
      <p:sp>
        <p:nvSpPr>
          <p:cNvPr id="5" name="4 - Θέση αριθμού διαφάνειας"/>
          <p:cNvSpPr>
            <a:spLocks noGrp="1"/>
          </p:cNvSpPr>
          <p:nvPr>
            <p:ph type="sldNum" sz="quarter" idx="12"/>
          </p:nvPr>
        </p:nvSpPr>
        <p:spPr/>
        <p:txBody>
          <a:bodyPr>
            <a:normAutofit/>
          </a:bodyPr>
          <a:lstStyle/>
          <a:p>
            <a:pPr>
              <a:defRPr/>
            </a:pPr>
            <a:fld id="{68FAEFAB-B1F0-4068-87D4-B56BD46BB2F8}" type="slidenum">
              <a:rPr lang="el-GR" smtClean="0"/>
              <a:pPr>
                <a:defRPr/>
              </a:pPr>
              <a:t>18</a:t>
            </a:fld>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Comic Sans MS" pitchFamily="66" charset="0"/>
              </a:rPr>
              <a:t>Παρουσίαση καλής πρακτικής.</a:t>
            </a:r>
            <a:endParaRPr lang="el-GR" dirty="0"/>
          </a:p>
        </p:txBody>
      </p:sp>
      <p:sp>
        <p:nvSpPr>
          <p:cNvPr id="3" name="2 - Θέση περιεχομένου"/>
          <p:cNvSpPr>
            <a:spLocks noGrp="1"/>
          </p:cNvSpPr>
          <p:nvPr>
            <p:ph idx="1"/>
          </p:nvPr>
        </p:nvSpPr>
        <p:spPr>
          <a:xfrm>
            <a:off x="467544" y="2132856"/>
            <a:ext cx="8229600" cy="4968552"/>
          </a:xfrm>
        </p:spPr>
        <p:txBody>
          <a:bodyPr>
            <a:normAutofit fontScale="85000" lnSpcReduction="20000"/>
          </a:bodyPr>
          <a:lstStyle/>
          <a:p>
            <a:pPr marL="360363" indent="-360363" algn="just">
              <a:buClr>
                <a:srgbClr val="FF0000"/>
              </a:buClr>
              <a:buSzPct val="100000"/>
              <a:defRPr/>
            </a:pPr>
            <a:r>
              <a:rPr lang="el-GR" sz="2800" dirty="0" smtClean="0">
                <a:latin typeface="Comic Sans MS" pitchFamily="66" charset="0"/>
              </a:rPr>
              <a:t>Δραστηριότητες: </a:t>
            </a:r>
          </a:p>
          <a:p>
            <a:pPr marL="360363" indent="-360363" algn="just" eaLnBrk="1" fontAlgn="auto" hangingPunct="1">
              <a:spcAft>
                <a:spcPts val="0"/>
              </a:spcAft>
              <a:buClr>
                <a:srgbClr val="FF0000"/>
              </a:buClr>
              <a:buSzPct val="100000"/>
              <a:buNone/>
              <a:defRPr/>
            </a:pPr>
            <a:endParaRPr lang="el-GR" sz="2800" dirty="0" smtClean="0">
              <a:latin typeface="Comic Sans MS" pitchFamily="66" charset="0"/>
            </a:endParaRPr>
          </a:p>
          <a:p>
            <a:pPr marL="360363" indent="-360363" algn="just" eaLnBrk="1" fontAlgn="auto" hangingPunct="1">
              <a:spcAft>
                <a:spcPts val="0"/>
              </a:spcAft>
              <a:buClr>
                <a:srgbClr val="FF0000"/>
              </a:buClr>
              <a:buSzPct val="100000"/>
              <a:buNone/>
              <a:defRPr/>
            </a:pPr>
            <a:r>
              <a:rPr lang="el-GR" sz="2800" dirty="0" smtClean="0">
                <a:latin typeface="Comic Sans MS" pitchFamily="66" charset="0"/>
              </a:rPr>
              <a:t>	-</a:t>
            </a:r>
            <a:r>
              <a:rPr lang="el-GR" sz="2900" dirty="0" smtClean="0">
                <a:latin typeface="Comic Sans MS" pitchFamily="66" charset="0"/>
              </a:rPr>
              <a:t>Παρουσίαση πινάκων Νταλί με θέμα τα καράβια με τις πεταλούδες και κατασκευή δικών μας από φυσικά υλικά.</a:t>
            </a:r>
          </a:p>
          <a:p>
            <a:pPr marL="360363" indent="-360363" algn="just" eaLnBrk="1" fontAlgn="auto" hangingPunct="1">
              <a:spcAft>
                <a:spcPts val="0"/>
              </a:spcAft>
              <a:buClr>
                <a:srgbClr val="FF0000"/>
              </a:buClr>
              <a:buSzPct val="100000"/>
              <a:buNone/>
              <a:defRPr/>
            </a:pPr>
            <a:endParaRPr lang="el-GR" sz="2900" dirty="0" smtClean="0">
              <a:latin typeface="Comic Sans MS" pitchFamily="66" charset="0"/>
            </a:endParaRPr>
          </a:p>
          <a:p>
            <a:pPr marL="360363" indent="-360363" algn="just" eaLnBrk="1" fontAlgn="auto" hangingPunct="1">
              <a:spcAft>
                <a:spcPts val="0"/>
              </a:spcAft>
              <a:buClr>
                <a:srgbClr val="FF0000"/>
              </a:buClr>
              <a:buSzPct val="100000"/>
              <a:buNone/>
              <a:defRPr/>
            </a:pPr>
            <a:r>
              <a:rPr lang="el-GR" sz="2900" dirty="0" smtClean="0">
                <a:latin typeface="Comic Sans MS" pitchFamily="66" charset="0"/>
              </a:rPr>
              <a:t>	- Παρουσίαση ζωγράφων που ασχολήθηκαν με την τεχνική της θαλασσογραφίας με κατασκευή δικών μας έργων.</a:t>
            </a:r>
          </a:p>
          <a:p>
            <a:pPr marL="360363" indent="-360363" algn="just" eaLnBrk="1" fontAlgn="auto" hangingPunct="1">
              <a:spcAft>
                <a:spcPts val="0"/>
              </a:spcAft>
              <a:buClr>
                <a:srgbClr val="FF0000"/>
              </a:buClr>
              <a:buSzPct val="100000"/>
              <a:buNone/>
              <a:defRPr/>
            </a:pPr>
            <a:endParaRPr lang="el-GR" sz="2900" dirty="0" smtClean="0">
              <a:latin typeface="Comic Sans MS" pitchFamily="66" charset="0"/>
            </a:endParaRPr>
          </a:p>
          <a:p>
            <a:pPr marL="360363" indent="-360363" algn="just" eaLnBrk="1" fontAlgn="auto" hangingPunct="1">
              <a:spcAft>
                <a:spcPts val="0"/>
              </a:spcAft>
              <a:buClr>
                <a:srgbClr val="FF0000"/>
              </a:buClr>
              <a:buSzPct val="100000"/>
              <a:buNone/>
              <a:defRPr/>
            </a:pPr>
            <a:r>
              <a:rPr lang="el-GR" sz="2900" dirty="0" smtClean="0">
                <a:latin typeface="Comic Sans MS" pitchFamily="66" charset="0"/>
              </a:rPr>
              <a:t>	-  Επαφή με διάφορα μουσικά είδη </a:t>
            </a:r>
          </a:p>
          <a:p>
            <a:pPr marL="360363" indent="-360363" algn="just" eaLnBrk="1" fontAlgn="auto" hangingPunct="1">
              <a:spcAft>
                <a:spcPts val="0"/>
              </a:spcAft>
              <a:buClr>
                <a:srgbClr val="FF0000"/>
              </a:buClr>
              <a:buSzPct val="100000"/>
              <a:buNone/>
              <a:defRPr/>
            </a:pPr>
            <a:r>
              <a:rPr lang="el-GR" sz="2900" dirty="0" smtClean="0">
                <a:latin typeface="Comic Sans MS" pitchFamily="66" charset="0"/>
              </a:rPr>
              <a:t>	</a:t>
            </a:r>
          </a:p>
          <a:p>
            <a:pPr marL="360363" indent="-360363" algn="just" eaLnBrk="1" fontAlgn="auto" hangingPunct="1">
              <a:spcAft>
                <a:spcPts val="0"/>
              </a:spcAft>
              <a:buClr>
                <a:srgbClr val="FF0000"/>
              </a:buClr>
              <a:buSzPct val="100000"/>
              <a:buNone/>
              <a:defRPr/>
            </a:pPr>
            <a:r>
              <a:rPr lang="el-GR" sz="2800" dirty="0" smtClean="0">
                <a:latin typeface="Comic Sans MS" pitchFamily="66" charset="0"/>
              </a:rPr>
              <a:t>	</a:t>
            </a:r>
          </a:p>
          <a:p>
            <a:endParaRPr lang="el-GR" sz="2800" dirty="0"/>
          </a:p>
        </p:txBody>
      </p:sp>
      <p:sp>
        <p:nvSpPr>
          <p:cNvPr id="5" name="4 - Θέση αριθμού διαφάνειας"/>
          <p:cNvSpPr>
            <a:spLocks noGrp="1"/>
          </p:cNvSpPr>
          <p:nvPr>
            <p:ph type="sldNum" sz="quarter" idx="12"/>
          </p:nvPr>
        </p:nvSpPr>
        <p:spPr/>
        <p:txBody>
          <a:bodyPr>
            <a:normAutofit/>
          </a:bodyPr>
          <a:lstStyle/>
          <a:p>
            <a:pPr>
              <a:defRPr/>
            </a:pPr>
            <a:fld id="{68FAEFAB-B1F0-4068-87D4-B56BD46BB2F8}" type="slidenum">
              <a:rPr lang="el-GR" smtClean="0"/>
              <a:pPr>
                <a:defRPr/>
              </a:pPr>
              <a:t>19</a:t>
            </a:fld>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lstStyle/>
          <a:p>
            <a:pPr eaLnBrk="1" hangingPunct="1"/>
            <a:r>
              <a:rPr lang="el-GR" sz="3200" smtClean="0">
                <a:latin typeface="Comic Sans MS" pitchFamily="66" charset="0"/>
              </a:rPr>
              <a:t>Περιγραφή της καλής πρακτικής.</a:t>
            </a:r>
          </a:p>
        </p:txBody>
      </p:sp>
      <p:sp>
        <p:nvSpPr>
          <p:cNvPr id="3" name="2 - Θέση περιεχομένου"/>
          <p:cNvSpPr>
            <a:spLocks noGrp="1"/>
          </p:cNvSpPr>
          <p:nvPr>
            <p:ph idx="1"/>
          </p:nvPr>
        </p:nvSpPr>
        <p:spPr/>
        <p:txBody>
          <a:bodyPr>
            <a:normAutofit/>
          </a:bodyPr>
          <a:lstStyle/>
          <a:p>
            <a:pPr marL="0" indent="0" algn="just" eaLnBrk="1" fontAlgn="auto" hangingPunct="1">
              <a:spcAft>
                <a:spcPts val="0"/>
              </a:spcAft>
              <a:buFont typeface="Wingdings"/>
              <a:buNone/>
              <a:defRPr/>
            </a:pPr>
            <a:r>
              <a:rPr lang="el-GR" sz="2800" b="1" dirty="0" smtClean="0">
                <a:latin typeface="Comic Sans MS" pitchFamily="66" charset="0"/>
              </a:rPr>
              <a:t>Περιγραφή της συγκεκριμένης καλής πρακτικής και της διαδικασίας εφαρμογής της στο πρόγραμμα του Σχολείου:</a:t>
            </a:r>
          </a:p>
          <a:p>
            <a:pPr marL="0" indent="0" algn="just" eaLnBrk="1" fontAlgn="auto" hangingPunct="1">
              <a:spcAft>
                <a:spcPts val="0"/>
              </a:spcAft>
              <a:buFont typeface="Wingdings"/>
              <a:buNone/>
              <a:defRPr/>
            </a:pPr>
            <a:endParaRPr lang="el-GR" sz="2800" dirty="0" smtClean="0">
              <a:latin typeface="Comic Sans MS" pitchFamily="66" charset="0"/>
            </a:endParaRPr>
          </a:p>
          <a:p>
            <a:pPr marL="0" indent="0" algn="just" eaLnBrk="1" fontAlgn="auto" hangingPunct="1">
              <a:spcAft>
                <a:spcPts val="0"/>
              </a:spcAft>
              <a:buFont typeface="Wingdings" pitchFamily="2" charset="2"/>
              <a:buChar char="q"/>
              <a:defRPr/>
            </a:pPr>
            <a:r>
              <a:rPr lang="el-GR" sz="2500" dirty="0" smtClean="0">
                <a:latin typeface="Comic Sans MS" pitchFamily="66" charset="0"/>
              </a:rPr>
              <a:t>Το σύνολο του μαθητικού δυναμικού του σχολείου συμμετείχε στο πρόγραμμα περιβαλλοντικής εκπαίδευσης «Θαλασσογραφίες» το οποίο υλοποιήθηκε κατά τη διάρκεια του δεύτερου και τρίτου τριμήνου στα πλαίσια της Ε.Ζ. με διάχυση στα υπόλοιπα γνωστικά αντικείμενα. </a:t>
            </a:r>
          </a:p>
          <a:p>
            <a:pPr marL="360363" indent="-360363" algn="just" eaLnBrk="1" fontAlgn="auto" hangingPunct="1">
              <a:spcAft>
                <a:spcPts val="0"/>
              </a:spcAft>
              <a:buClr>
                <a:srgbClr val="0070C0"/>
              </a:buClr>
              <a:buSzPct val="100000"/>
              <a:buFont typeface="Wingdings" pitchFamily="2" charset="2"/>
              <a:buChar char="v"/>
              <a:defRPr/>
            </a:pPr>
            <a:endParaRPr lang="el-GR" sz="2800" dirty="0">
              <a:latin typeface="Comic Sans MS" pitchFamily="66" charset="0"/>
            </a:endParaRPr>
          </a:p>
        </p:txBody>
      </p:sp>
      <p:sp>
        <p:nvSpPr>
          <p:cNvPr id="4" name="3 - Θέση αριθμού διαφάνειας"/>
          <p:cNvSpPr>
            <a:spLocks noGrp="1"/>
          </p:cNvSpPr>
          <p:nvPr>
            <p:ph type="sldNum" sz="quarter" idx="12"/>
          </p:nvPr>
        </p:nvSpPr>
        <p:spPr/>
        <p:txBody>
          <a:bodyPr>
            <a:normAutofit/>
          </a:bodyPr>
          <a:lstStyle/>
          <a:p>
            <a:pPr>
              <a:defRPr/>
            </a:pPr>
            <a:fld id="{174C85BD-AC22-473B-B35D-7B9F9FB3A20E}" type="slidenum">
              <a:rPr lang="el-GR"/>
              <a:pPr>
                <a:defRPr/>
              </a:pPr>
              <a:t>2</a:t>
            </a:fld>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Comic Sans MS" pitchFamily="66" charset="0"/>
              </a:rPr>
              <a:t>Παρουσίαση καλής πρακτικής.</a:t>
            </a:r>
            <a:endParaRPr lang="el-GR" dirty="0"/>
          </a:p>
        </p:txBody>
      </p:sp>
      <p:sp>
        <p:nvSpPr>
          <p:cNvPr id="3" name="2 - Θέση περιεχομένου"/>
          <p:cNvSpPr>
            <a:spLocks noGrp="1"/>
          </p:cNvSpPr>
          <p:nvPr>
            <p:ph idx="1"/>
          </p:nvPr>
        </p:nvSpPr>
        <p:spPr/>
        <p:txBody>
          <a:bodyPr/>
          <a:lstStyle/>
          <a:p>
            <a:pPr marL="360363" indent="-360363" algn="just">
              <a:buClr>
                <a:srgbClr val="FF0000"/>
              </a:buClr>
              <a:buSzPct val="100000"/>
              <a:buNone/>
              <a:defRPr/>
            </a:pPr>
            <a:endParaRPr lang="el-GR" sz="2800" dirty="0" smtClean="0">
              <a:latin typeface="Comic Sans MS" pitchFamily="66" charset="0"/>
            </a:endParaRPr>
          </a:p>
          <a:p>
            <a:pPr marL="360363" indent="-360363" algn="just">
              <a:buClr>
                <a:srgbClr val="FF0000"/>
              </a:buClr>
              <a:buSzPct val="100000"/>
              <a:defRPr/>
            </a:pPr>
            <a:r>
              <a:rPr lang="el-GR" sz="2800" dirty="0" smtClean="0">
                <a:latin typeface="Comic Sans MS" pitchFamily="66" charset="0"/>
              </a:rPr>
              <a:t>Αποτίμηση:</a:t>
            </a:r>
          </a:p>
          <a:p>
            <a:pPr marL="360363" indent="-360363" eaLnBrk="1" fontAlgn="auto" hangingPunct="1">
              <a:spcAft>
                <a:spcPts val="0"/>
              </a:spcAft>
              <a:buClr>
                <a:srgbClr val="FF0000"/>
              </a:buClr>
              <a:buSzPct val="100000"/>
              <a:buNone/>
              <a:defRPr/>
            </a:pPr>
            <a:r>
              <a:rPr lang="el-GR" sz="2800" dirty="0" smtClean="0">
                <a:latin typeface="Comic Sans MS" pitchFamily="66" charset="0"/>
              </a:rPr>
              <a:t>	</a:t>
            </a:r>
            <a:r>
              <a:rPr lang="el-GR" sz="2500" dirty="0" smtClean="0">
                <a:latin typeface="Comic Sans MS" pitchFamily="66" charset="0"/>
              </a:rPr>
              <a:t>- Ενθουσιώδης ανταπόκριση στις δράσεις</a:t>
            </a:r>
          </a:p>
          <a:p>
            <a:pPr marL="360363" indent="-360363" eaLnBrk="1" fontAlgn="auto" hangingPunct="1">
              <a:spcAft>
                <a:spcPts val="0"/>
              </a:spcAft>
              <a:buClr>
                <a:srgbClr val="FF0000"/>
              </a:buClr>
              <a:buSzPct val="100000"/>
              <a:buNone/>
              <a:defRPr/>
            </a:pPr>
            <a:endParaRPr lang="el-GR" sz="2500" dirty="0" smtClean="0">
              <a:latin typeface="Comic Sans MS" pitchFamily="66" charset="0"/>
            </a:endParaRPr>
          </a:p>
          <a:p>
            <a:pPr marL="360363" indent="-360363" eaLnBrk="1" fontAlgn="auto" hangingPunct="1">
              <a:spcAft>
                <a:spcPts val="0"/>
              </a:spcAft>
              <a:buClr>
                <a:srgbClr val="FF0000"/>
              </a:buClr>
              <a:buSzPct val="100000"/>
              <a:buNone/>
              <a:defRPr/>
            </a:pPr>
            <a:r>
              <a:rPr lang="el-GR" sz="2500" dirty="0" smtClean="0">
                <a:latin typeface="Comic Sans MS" pitchFamily="66" charset="0"/>
              </a:rPr>
              <a:t>	- Κινητοποίηση ενδιαφέροντος</a:t>
            </a:r>
          </a:p>
          <a:p>
            <a:pPr marL="360363" indent="-360363" eaLnBrk="1" fontAlgn="auto" hangingPunct="1">
              <a:spcAft>
                <a:spcPts val="0"/>
              </a:spcAft>
              <a:buClr>
                <a:srgbClr val="FF0000"/>
              </a:buClr>
              <a:buSzPct val="100000"/>
              <a:buNone/>
              <a:defRPr/>
            </a:pPr>
            <a:endParaRPr lang="el-GR" sz="2500" dirty="0" smtClean="0">
              <a:latin typeface="Comic Sans MS" pitchFamily="66" charset="0"/>
            </a:endParaRPr>
          </a:p>
          <a:p>
            <a:pPr marL="360363" indent="-360363" eaLnBrk="1" fontAlgn="auto" hangingPunct="1">
              <a:spcAft>
                <a:spcPts val="0"/>
              </a:spcAft>
              <a:buClr>
                <a:srgbClr val="FF0000"/>
              </a:buClr>
              <a:buSzPct val="100000"/>
              <a:buNone/>
              <a:defRPr/>
            </a:pPr>
            <a:r>
              <a:rPr lang="el-GR" sz="2500" dirty="0" smtClean="0">
                <a:latin typeface="Comic Sans MS" pitchFamily="66" charset="0"/>
              </a:rPr>
              <a:t>	- Πλούσια σύνθεση και αναπαραγωγή δικών τους έργων</a:t>
            </a:r>
          </a:p>
          <a:p>
            <a:pPr marL="360363" indent="-360363" eaLnBrk="1" fontAlgn="auto" hangingPunct="1">
              <a:spcAft>
                <a:spcPts val="0"/>
              </a:spcAft>
              <a:buClr>
                <a:srgbClr val="FF0000"/>
              </a:buClr>
              <a:buSzPct val="100000"/>
              <a:buNone/>
              <a:defRPr/>
            </a:pPr>
            <a:endParaRPr lang="el-GR" sz="2800" dirty="0" smtClean="0">
              <a:latin typeface="Comic Sans MS" pitchFamily="66" charset="0"/>
            </a:endParaRPr>
          </a:p>
          <a:p>
            <a:pPr algn="just"/>
            <a:endParaRPr lang="el-GR" sz="2800" dirty="0"/>
          </a:p>
        </p:txBody>
      </p:sp>
      <p:sp>
        <p:nvSpPr>
          <p:cNvPr id="5" name="4 - Θέση αριθμού διαφάνειας"/>
          <p:cNvSpPr>
            <a:spLocks noGrp="1"/>
          </p:cNvSpPr>
          <p:nvPr>
            <p:ph type="sldNum" sz="quarter" idx="12"/>
          </p:nvPr>
        </p:nvSpPr>
        <p:spPr/>
        <p:txBody>
          <a:bodyPr>
            <a:normAutofit/>
          </a:bodyPr>
          <a:lstStyle/>
          <a:p>
            <a:pPr>
              <a:defRPr/>
            </a:pPr>
            <a:fld id="{68FAEFAB-B1F0-4068-87D4-B56BD46BB2F8}" type="slidenum">
              <a:rPr lang="el-GR" smtClean="0"/>
              <a:pPr>
                <a:defRPr/>
              </a:pPr>
              <a:t>20</a:t>
            </a:fld>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Ενδεικτικές φωτογραφίες από την 2</a:t>
            </a:r>
            <a:r>
              <a:rPr lang="el-GR" baseline="30000" dirty="0" smtClean="0"/>
              <a:t>η</a:t>
            </a:r>
            <a:r>
              <a:rPr lang="el-GR" dirty="0" smtClean="0"/>
              <a:t>  δραστηριότητα</a:t>
            </a:r>
            <a:endParaRPr lang="el-GR" dirty="0"/>
          </a:p>
        </p:txBody>
      </p:sp>
      <p:sp>
        <p:nvSpPr>
          <p:cNvPr id="5" name="4 - Θέση αριθμού διαφάνειας"/>
          <p:cNvSpPr>
            <a:spLocks noGrp="1"/>
          </p:cNvSpPr>
          <p:nvPr>
            <p:ph type="sldNum" sz="quarter" idx="12"/>
          </p:nvPr>
        </p:nvSpPr>
        <p:spPr/>
        <p:txBody>
          <a:bodyPr>
            <a:normAutofit/>
          </a:bodyPr>
          <a:lstStyle/>
          <a:p>
            <a:pPr>
              <a:defRPr/>
            </a:pPr>
            <a:fld id="{68FAEFAB-B1F0-4068-87D4-B56BD46BB2F8}" type="slidenum">
              <a:rPr lang="el-GR" smtClean="0"/>
              <a:pPr>
                <a:defRPr/>
              </a:pPr>
              <a:t>21</a:t>
            </a:fld>
            <a:endParaRPr lang="el-GR" dirty="0"/>
          </a:p>
        </p:txBody>
      </p:sp>
      <p:pic>
        <p:nvPicPr>
          <p:cNvPr id="43012" name="Picture 4" descr="D:\ΟΙΝΟΥΣΣΕΣ_2014_2015\Φωτογραφίες_σχολείο\Εμβλήματα_ομάδων\Πυραμίδα\sxo 006.JPG"/>
          <p:cNvPicPr>
            <a:picLocks noChangeAspect="1" noChangeArrowheads="1"/>
          </p:cNvPicPr>
          <p:nvPr/>
        </p:nvPicPr>
        <p:blipFill>
          <a:blip r:embed="rId2" cstate="print"/>
          <a:srcRect/>
          <a:stretch>
            <a:fillRect/>
          </a:stretch>
        </p:blipFill>
        <p:spPr bwMode="auto">
          <a:xfrm>
            <a:off x="683568" y="2060848"/>
            <a:ext cx="5184576" cy="3888432"/>
          </a:xfrm>
          <a:prstGeom prst="rect">
            <a:avLst/>
          </a:prstGeom>
          <a:noFill/>
        </p:spPr>
      </p:pic>
      <p:sp>
        <p:nvSpPr>
          <p:cNvPr id="7" name="6 - TextBox"/>
          <p:cNvSpPr txBox="1"/>
          <p:nvPr/>
        </p:nvSpPr>
        <p:spPr>
          <a:xfrm>
            <a:off x="6084168" y="3501008"/>
            <a:ext cx="2846870" cy="1477328"/>
          </a:xfrm>
          <a:prstGeom prst="rect">
            <a:avLst/>
          </a:prstGeom>
          <a:noFill/>
        </p:spPr>
        <p:txBody>
          <a:bodyPr wrap="square" rtlCol="0">
            <a:spAutoFit/>
          </a:bodyPr>
          <a:lstStyle/>
          <a:p>
            <a:pPr algn="just"/>
            <a:r>
              <a:rPr lang="el-GR" dirty="0" smtClean="0"/>
              <a:t>Τα καράβια του Νταλί με τις χαρακτηριστικές</a:t>
            </a:r>
          </a:p>
          <a:p>
            <a:pPr algn="just"/>
            <a:r>
              <a:rPr lang="el-GR" dirty="0" smtClean="0"/>
              <a:t>πεταλούδες αντί πανιών</a:t>
            </a:r>
          </a:p>
          <a:p>
            <a:pPr algn="just"/>
            <a:r>
              <a:rPr lang="el-GR" dirty="0" smtClean="0"/>
              <a:t>αρμενίζουν στην τάξη μας</a:t>
            </a:r>
          </a:p>
          <a:p>
            <a:pPr algn="just"/>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Ενδεικτικές φωτογραφίες από την 2</a:t>
            </a:r>
            <a:r>
              <a:rPr lang="el-GR" baseline="30000" dirty="0" smtClean="0"/>
              <a:t>η</a:t>
            </a:r>
            <a:r>
              <a:rPr lang="el-GR" dirty="0" smtClean="0"/>
              <a:t>  δραστηριότητα</a:t>
            </a:r>
            <a:endParaRPr lang="el-GR" dirty="0"/>
          </a:p>
        </p:txBody>
      </p:sp>
      <p:sp>
        <p:nvSpPr>
          <p:cNvPr id="5" name="4 - Θέση αριθμού διαφάνειας"/>
          <p:cNvSpPr>
            <a:spLocks noGrp="1"/>
          </p:cNvSpPr>
          <p:nvPr>
            <p:ph type="sldNum" sz="quarter" idx="12"/>
          </p:nvPr>
        </p:nvSpPr>
        <p:spPr/>
        <p:txBody>
          <a:bodyPr>
            <a:normAutofit/>
          </a:bodyPr>
          <a:lstStyle/>
          <a:p>
            <a:pPr>
              <a:defRPr/>
            </a:pPr>
            <a:fld id="{68FAEFAB-B1F0-4068-87D4-B56BD46BB2F8}" type="slidenum">
              <a:rPr lang="el-GR" smtClean="0"/>
              <a:pPr>
                <a:defRPr/>
              </a:pPr>
              <a:t>22</a:t>
            </a:fld>
            <a:endParaRPr lang="el-GR" dirty="0"/>
          </a:p>
        </p:txBody>
      </p:sp>
      <p:pic>
        <p:nvPicPr>
          <p:cNvPr id="43010" name="Picture 2" descr="D:\ΟΙΝΟΥΣΣΕΣ_2014_2015\Φωτογραφίες_σχολείο\Τι_καλά_φτιάξαμε\Οδύσσεια\sxo 073.JPG"/>
          <p:cNvPicPr>
            <a:picLocks noChangeAspect="1" noChangeArrowheads="1"/>
          </p:cNvPicPr>
          <p:nvPr/>
        </p:nvPicPr>
        <p:blipFill>
          <a:blip r:embed="rId2" cstate="print"/>
          <a:srcRect/>
          <a:stretch>
            <a:fillRect/>
          </a:stretch>
        </p:blipFill>
        <p:spPr bwMode="auto">
          <a:xfrm>
            <a:off x="467544" y="1988840"/>
            <a:ext cx="3936438" cy="2952328"/>
          </a:xfrm>
          <a:prstGeom prst="rect">
            <a:avLst/>
          </a:prstGeom>
          <a:noFill/>
        </p:spPr>
      </p:pic>
      <p:pic>
        <p:nvPicPr>
          <p:cNvPr id="43011" name="Picture 3" descr="D:\ΟΙΝΟΥΣΣΕΣ_2014_2015\Φωτογραφίες_σχολείο\Τι_καλά_φτιάξαμε\Οδύσσεια\sxo 072.JPG"/>
          <p:cNvPicPr>
            <a:picLocks noChangeAspect="1" noChangeArrowheads="1"/>
          </p:cNvPicPr>
          <p:nvPr/>
        </p:nvPicPr>
        <p:blipFill>
          <a:blip r:embed="rId3" cstate="print"/>
          <a:srcRect/>
          <a:stretch>
            <a:fillRect/>
          </a:stretch>
        </p:blipFill>
        <p:spPr bwMode="auto">
          <a:xfrm>
            <a:off x="4788024" y="1988840"/>
            <a:ext cx="3936437" cy="2952328"/>
          </a:xfrm>
          <a:prstGeom prst="rect">
            <a:avLst/>
          </a:prstGeom>
          <a:noFill/>
        </p:spPr>
      </p:pic>
      <p:sp>
        <p:nvSpPr>
          <p:cNvPr id="7" name="6 - TextBox"/>
          <p:cNvSpPr txBox="1"/>
          <p:nvPr/>
        </p:nvSpPr>
        <p:spPr>
          <a:xfrm>
            <a:off x="755576" y="5517232"/>
            <a:ext cx="8172365" cy="646331"/>
          </a:xfrm>
          <a:prstGeom prst="rect">
            <a:avLst/>
          </a:prstGeom>
          <a:noFill/>
        </p:spPr>
        <p:txBody>
          <a:bodyPr wrap="none" rtlCol="0">
            <a:spAutoFit/>
          </a:bodyPr>
          <a:lstStyle/>
          <a:p>
            <a:r>
              <a:rPr lang="el-GR" dirty="0" smtClean="0"/>
              <a:t>Το εξώφυλλο και το οπισθόφυλλο του βιβλίου της Οδύσσειας σύμφωνα με την </a:t>
            </a:r>
          </a:p>
          <a:p>
            <a:r>
              <a:rPr lang="el-GR" dirty="0" smtClean="0"/>
              <a:t>τεχνική της θαλασσογραφίας</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lstStyle/>
          <a:p>
            <a:pPr eaLnBrk="1" hangingPunct="1"/>
            <a:r>
              <a:rPr lang="el-GR" sz="3200" smtClean="0">
                <a:latin typeface="Comic Sans MS" pitchFamily="66" charset="0"/>
              </a:rPr>
              <a:t>Παρουσίαση καλής πρακτικής.</a:t>
            </a:r>
            <a:endParaRPr lang="el-GR" sz="3200" smtClean="0"/>
          </a:p>
        </p:txBody>
      </p:sp>
      <p:sp>
        <p:nvSpPr>
          <p:cNvPr id="4" name="3 - Θέση περιεχομένου"/>
          <p:cNvSpPr>
            <a:spLocks noGrp="1"/>
          </p:cNvSpPr>
          <p:nvPr>
            <p:ph idx="1"/>
          </p:nvPr>
        </p:nvSpPr>
        <p:spPr/>
        <p:txBody>
          <a:bodyPr>
            <a:normAutofit fontScale="92500"/>
          </a:bodyPr>
          <a:lstStyle/>
          <a:p>
            <a:pPr marL="0" indent="0" eaLnBrk="1" fontAlgn="auto" hangingPunct="1">
              <a:spcAft>
                <a:spcPts val="0"/>
              </a:spcAft>
              <a:buFont typeface="Wingdings"/>
              <a:buNone/>
              <a:defRPr/>
            </a:pPr>
            <a:r>
              <a:rPr lang="el-GR" sz="2800" u="sng" dirty="0" smtClean="0">
                <a:latin typeface="Comic Sans MS" pitchFamily="66" charset="0"/>
              </a:rPr>
              <a:t>3</a:t>
            </a:r>
            <a:r>
              <a:rPr lang="el-GR" sz="2800" u="sng" baseline="30000" dirty="0" smtClean="0">
                <a:latin typeface="Comic Sans MS" pitchFamily="66" charset="0"/>
              </a:rPr>
              <a:t>η</a:t>
            </a:r>
            <a:r>
              <a:rPr lang="el-GR" sz="2800" u="sng" dirty="0" smtClean="0">
                <a:latin typeface="Comic Sans MS" pitchFamily="66" charset="0"/>
              </a:rPr>
              <a:t> ενδεικτική δραστηριότητα: Θάλασσα και επιστήμη</a:t>
            </a:r>
          </a:p>
          <a:p>
            <a:pPr marL="0" indent="0" eaLnBrk="1" fontAlgn="auto" hangingPunct="1">
              <a:spcAft>
                <a:spcPts val="0"/>
              </a:spcAft>
              <a:buFont typeface="Wingdings"/>
              <a:buNone/>
              <a:defRPr/>
            </a:pPr>
            <a:endParaRPr lang="el-GR" sz="2800" u="sng" dirty="0" smtClean="0">
              <a:latin typeface="Comic Sans MS" pitchFamily="66" charset="0"/>
            </a:endParaRPr>
          </a:p>
          <a:p>
            <a:pPr marL="360363" indent="-360363" algn="just">
              <a:buClr>
                <a:srgbClr val="FF0000"/>
              </a:buClr>
              <a:buSzPct val="100000"/>
              <a:defRPr/>
            </a:pPr>
            <a:r>
              <a:rPr lang="el-GR" sz="2700" dirty="0" smtClean="0">
                <a:latin typeface="Comic Sans MS" pitchFamily="66" charset="0"/>
              </a:rPr>
              <a:t>Στόχοι: Σύνδεση της έννοιας της θάλασσας με πρακτικές που εφαρμόζουν στην καθημερινή τους ζωή, γνωριμία με τη θαλάσσια βιοποικιλότητα και τα θαλάσσια μέσα μεταφοράς, ανάδειξη σημασίας του θαλάσσιου οικοσυστήματος</a:t>
            </a:r>
          </a:p>
          <a:p>
            <a:pPr marL="360363" indent="-360363" algn="just">
              <a:buClr>
                <a:srgbClr val="FF0000"/>
              </a:buClr>
              <a:buSzPct val="100000"/>
              <a:buNone/>
              <a:defRPr/>
            </a:pPr>
            <a:endParaRPr lang="el-GR" sz="2700" dirty="0" smtClean="0">
              <a:latin typeface="Comic Sans MS" pitchFamily="66" charset="0"/>
            </a:endParaRPr>
          </a:p>
          <a:p>
            <a:pPr marL="360363" indent="-360363" algn="just">
              <a:buClr>
                <a:srgbClr val="FF0000"/>
              </a:buClr>
              <a:buSzPct val="100000"/>
              <a:defRPr/>
            </a:pPr>
            <a:r>
              <a:rPr lang="el-GR" sz="2700" dirty="0" err="1" smtClean="0">
                <a:latin typeface="Comic Sans MS" pitchFamily="66" charset="0"/>
              </a:rPr>
              <a:t>Αφόρμηση</a:t>
            </a:r>
            <a:r>
              <a:rPr lang="el-GR" sz="2700" dirty="0" smtClean="0">
                <a:latin typeface="Comic Sans MS" pitchFamily="66" charset="0"/>
              </a:rPr>
              <a:t>: η παρουσίαση του αντίστοιχου προγράμματος του ΚΠΕ </a:t>
            </a:r>
            <a:r>
              <a:rPr lang="el-GR" sz="2700" dirty="0" err="1" smtClean="0">
                <a:latin typeface="Comic Sans MS" pitchFamily="66" charset="0"/>
              </a:rPr>
              <a:t>Ομηρούπολης</a:t>
            </a:r>
            <a:r>
              <a:rPr lang="el-GR" sz="2700" dirty="0" smtClean="0">
                <a:latin typeface="Comic Sans MS" pitchFamily="66" charset="0"/>
              </a:rPr>
              <a:t> Χίου</a:t>
            </a:r>
          </a:p>
        </p:txBody>
      </p:sp>
      <p:sp>
        <p:nvSpPr>
          <p:cNvPr id="3" name="2 - Θέση αριθμού διαφάνειας"/>
          <p:cNvSpPr>
            <a:spLocks noGrp="1"/>
          </p:cNvSpPr>
          <p:nvPr>
            <p:ph type="sldNum" sz="quarter" idx="12"/>
          </p:nvPr>
        </p:nvSpPr>
        <p:spPr/>
        <p:txBody>
          <a:bodyPr>
            <a:normAutofit/>
          </a:bodyPr>
          <a:lstStyle/>
          <a:p>
            <a:pPr>
              <a:defRPr/>
            </a:pPr>
            <a:fld id="{92A22688-A885-4143-A9FF-86B561374E43}" type="slidenum">
              <a:rPr lang="el-GR"/>
              <a:pPr>
                <a:defRPr/>
              </a:pPr>
              <a:t>23</a:t>
            </a:fld>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Comic Sans MS" pitchFamily="66" charset="0"/>
              </a:rPr>
              <a:t>Παρουσίαση καλής πρακτικής.</a:t>
            </a:r>
            <a:endParaRPr lang="el-GR" dirty="0"/>
          </a:p>
        </p:txBody>
      </p:sp>
      <p:sp>
        <p:nvSpPr>
          <p:cNvPr id="3" name="2 - Θέση περιεχομένου"/>
          <p:cNvSpPr>
            <a:spLocks noGrp="1"/>
          </p:cNvSpPr>
          <p:nvPr>
            <p:ph idx="1"/>
          </p:nvPr>
        </p:nvSpPr>
        <p:spPr/>
        <p:txBody>
          <a:bodyPr/>
          <a:lstStyle/>
          <a:p>
            <a:pPr marL="360363" indent="-360363" eaLnBrk="1" fontAlgn="auto" hangingPunct="1">
              <a:spcAft>
                <a:spcPts val="0"/>
              </a:spcAft>
              <a:buClr>
                <a:srgbClr val="FF0000"/>
              </a:buClr>
              <a:buSzPct val="100000"/>
              <a:buFont typeface="Arial" pitchFamily="34" charset="0"/>
              <a:buChar char="•"/>
              <a:defRPr/>
            </a:pPr>
            <a:endParaRPr lang="el-GR" sz="2800" dirty="0" smtClean="0">
              <a:latin typeface="Comic Sans MS" pitchFamily="66" charset="0"/>
            </a:endParaRPr>
          </a:p>
          <a:p>
            <a:pPr marL="360363" indent="-360363" eaLnBrk="1" fontAlgn="auto" hangingPunct="1">
              <a:spcAft>
                <a:spcPts val="0"/>
              </a:spcAft>
              <a:buClr>
                <a:srgbClr val="FF0000"/>
              </a:buClr>
              <a:buSzPct val="100000"/>
              <a:buFont typeface="Arial" pitchFamily="34" charset="0"/>
              <a:buChar char="•"/>
              <a:defRPr/>
            </a:pPr>
            <a:r>
              <a:rPr lang="el-GR" sz="2800" dirty="0" smtClean="0">
                <a:latin typeface="Comic Sans MS" pitchFamily="66" charset="0"/>
              </a:rPr>
              <a:t>Διερευνητικές ερωτήσεις: </a:t>
            </a:r>
            <a:br>
              <a:rPr lang="el-GR" sz="2800" dirty="0" smtClean="0">
                <a:latin typeface="Comic Sans MS" pitchFamily="66" charset="0"/>
              </a:rPr>
            </a:br>
            <a:endParaRPr lang="el-GR" sz="2800" dirty="0" smtClean="0">
              <a:latin typeface="Comic Sans MS" pitchFamily="66" charset="0"/>
            </a:endParaRPr>
          </a:p>
          <a:p>
            <a:pPr marL="681038" lvl="1" indent="-360363" eaLnBrk="1" fontAlgn="auto" hangingPunct="1">
              <a:spcAft>
                <a:spcPts val="0"/>
              </a:spcAft>
              <a:buClr>
                <a:srgbClr val="FF0000"/>
              </a:buClr>
              <a:buSzPct val="100000"/>
              <a:buFontTx/>
              <a:buChar char="-"/>
              <a:defRPr/>
            </a:pPr>
            <a:r>
              <a:rPr lang="el-GR" sz="2500" dirty="0" smtClean="0">
                <a:latin typeface="Comic Sans MS" pitchFamily="66" charset="0"/>
              </a:rPr>
              <a:t>Πρότερες γνώσεις σχετικά με τη θαλάσσια πανίδα και χλωρίδα καθώς και τη γεωγραφική τους κατανομή</a:t>
            </a:r>
          </a:p>
          <a:p>
            <a:pPr marL="681038" lvl="1" indent="-360363" eaLnBrk="1" fontAlgn="auto" hangingPunct="1">
              <a:spcAft>
                <a:spcPts val="0"/>
              </a:spcAft>
              <a:buClr>
                <a:srgbClr val="FF0000"/>
              </a:buClr>
              <a:buSzPct val="100000"/>
              <a:buNone/>
              <a:defRPr/>
            </a:pPr>
            <a:endParaRPr lang="el-GR" sz="2500" dirty="0" smtClean="0">
              <a:latin typeface="Comic Sans MS" pitchFamily="66" charset="0"/>
            </a:endParaRPr>
          </a:p>
          <a:p>
            <a:pPr marL="681038" lvl="1" indent="-360363" eaLnBrk="1" fontAlgn="auto" hangingPunct="1">
              <a:spcAft>
                <a:spcPts val="0"/>
              </a:spcAft>
              <a:buClr>
                <a:srgbClr val="FF0000"/>
              </a:buClr>
              <a:buSzPct val="100000"/>
              <a:buFontTx/>
              <a:buChar char="-"/>
              <a:defRPr/>
            </a:pPr>
            <a:r>
              <a:rPr lang="el-GR" sz="2500" dirty="0" smtClean="0">
                <a:latin typeface="Comic Sans MS" pitchFamily="66" charset="0"/>
              </a:rPr>
              <a:t> Πρότερη επαφή με δράσεις σχετικές με την προστασία και τη διατήρηση του φυσικού περιβάλλοντος</a:t>
            </a:r>
          </a:p>
          <a:p>
            <a:pPr marL="360363" indent="-360363" algn="just" eaLnBrk="1" fontAlgn="auto" hangingPunct="1">
              <a:spcAft>
                <a:spcPts val="0"/>
              </a:spcAft>
              <a:buClr>
                <a:srgbClr val="FF0000"/>
              </a:buClr>
              <a:buSzPct val="100000"/>
              <a:buNone/>
              <a:defRPr/>
            </a:pPr>
            <a:endParaRPr lang="el-GR" sz="2800" dirty="0" smtClean="0">
              <a:latin typeface="Comic Sans MS" pitchFamily="66" charset="0"/>
            </a:endParaRPr>
          </a:p>
          <a:p>
            <a:pPr algn="just"/>
            <a:endParaRPr lang="el-GR" sz="2800" dirty="0"/>
          </a:p>
        </p:txBody>
      </p:sp>
      <p:sp>
        <p:nvSpPr>
          <p:cNvPr id="5" name="4 - Θέση αριθμού διαφάνειας"/>
          <p:cNvSpPr>
            <a:spLocks noGrp="1"/>
          </p:cNvSpPr>
          <p:nvPr>
            <p:ph type="sldNum" sz="quarter" idx="12"/>
          </p:nvPr>
        </p:nvSpPr>
        <p:spPr/>
        <p:txBody>
          <a:bodyPr>
            <a:normAutofit/>
          </a:bodyPr>
          <a:lstStyle/>
          <a:p>
            <a:pPr>
              <a:defRPr/>
            </a:pPr>
            <a:fld id="{68FAEFAB-B1F0-4068-87D4-B56BD46BB2F8}" type="slidenum">
              <a:rPr lang="el-GR" smtClean="0"/>
              <a:pPr>
                <a:defRPr/>
              </a:pPr>
              <a:t>24</a:t>
            </a:fld>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Comic Sans MS" pitchFamily="66" charset="0"/>
              </a:rPr>
              <a:t>Παρουσίαση καλής πρακτικής.</a:t>
            </a:r>
            <a:endParaRPr lang="el-GR" dirty="0"/>
          </a:p>
        </p:txBody>
      </p:sp>
      <p:sp>
        <p:nvSpPr>
          <p:cNvPr id="3" name="2 - Θέση περιεχομένου"/>
          <p:cNvSpPr>
            <a:spLocks noGrp="1"/>
          </p:cNvSpPr>
          <p:nvPr>
            <p:ph idx="1"/>
          </p:nvPr>
        </p:nvSpPr>
        <p:spPr/>
        <p:txBody>
          <a:bodyPr>
            <a:normAutofit fontScale="92500" lnSpcReduction="10000"/>
          </a:bodyPr>
          <a:lstStyle/>
          <a:p>
            <a:pPr marL="360363" indent="-360363" algn="just" eaLnBrk="1" fontAlgn="auto" hangingPunct="1">
              <a:spcAft>
                <a:spcPts val="0"/>
              </a:spcAft>
              <a:buClr>
                <a:srgbClr val="FF0000"/>
              </a:buClr>
              <a:buSzPct val="100000"/>
              <a:buFont typeface="Arial" pitchFamily="34" charset="0"/>
              <a:buChar char="•"/>
              <a:defRPr/>
            </a:pPr>
            <a:r>
              <a:rPr lang="el-GR" sz="2800" dirty="0" smtClean="0">
                <a:latin typeface="Comic Sans MS" pitchFamily="66" charset="0"/>
              </a:rPr>
              <a:t>Δραστηριότητες: </a:t>
            </a:r>
          </a:p>
          <a:p>
            <a:pPr marL="360363" indent="-360363" algn="just" eaLnBrk="1" fontAlgn="auto" hangingPunct="1">
              <a:spcAft>
                <a:spcPts val="0"/>
              </a:spcAft>
              <a:buClr>
                <a:srgbClr val="FF0000"/>
              </a:buClr>
              <a:buSzPct val="100000"/>
              <a:buNone/>
              <a:defRPr/>
            </a:pPr>
            <a:r>
              <a:rPr lang="el-GR" sz="2800" dirty="0" smtClean="0">
                <a:latin typeface="Comic Sans MS" pitchFamily="66" charset="0"/>
              </a:rPr>
              <a:t>	- </a:t>
            </a:r>
            <a:r>
              <a:rPr lang="el-GR" sz="2200" dirty="0" smtClean="0">
                <a:latin typeface="Comic Sans MS" pitchFamily="66" charset="0"/>
              </a:rPr>
              <a:t>Επίσκεψη στο ΚΠΕ </a:t>
            </a:r>
            <a:r>
              <a:rPr lang="el-GR" sz="2200" dirty="0" err="1" smtClean="0">
                <a:latin typeface="Comic Sans MS" pitchFamily="66" charset="0"/>
              </a:rPr>
              <a:t>Ομηρούπολης</a:t>
            </a:r>
            <a:r>
              <a:rPr lang="el-GR" sz="2200" dirty="0" smtClean="0">
                <a:latin typeface="Comic Sans MS" pitchFamily="66" charset="0"/>
              </a:rPr>
              <a:t> Χίου (επαφή με θαλάσσια χλωρίδα και πανίδα)</a:t>
            </a:r>
          </a:p>
          <a:p>
            <a:pPr marL="360363" indent="-360363" algn="just" eaLnBrk="1" fontAlgn="auto" hangingPunct="1">
              <a:spcAft>
                <a:spcPts val="0"/>
              </a:spcAft>
              <a:buClr>
                <a:srgbClr val="FF0000"/>
              </a:buClr>
              <a:buSzPct val="100000"/>
              <a:buNone/>
              <a:defRPr/>
            </a:pPr>
            <a:r>
              <a:rPr lang="el-GR" sz="2200" dirty="0" smtClean="0">
                <a:latin typeface="Comic Sans MS" pitchFamily="66" charset="0"/>
              </a:rPr>
              <a:t>	- Επίσκεψη στο Ναυτικό Μουσείο Χίου (επαφή με είδη καραβιών και γνωριμία με τη δομή τους)</a:t>
            </a:r>
          </a:p>
          <a:p>
            <a:pPr marL="360363" indent="-360363" algn="just" eaLnBrk="1" fontAlgn="auto" hangingPunct="1">
              <a:spcAft>
                <a:spcPts val="0"/>
              </a:spcAft>
              <a:buClr>
                <a:srgbClr val="FF0000"/>
              </a:buClr>
              <a:buSzPct val="100000"/>
              <a:buNone/>
              <a:defRPr/>
            </a:pPr>
            <a:r>
              <a:rPr lang="el-GR" sz="2200" dirty="0" smtClean="0">
                <a:latin typeface="Comic Sans MS" pitchFamily="66" charset="0"/>
              </a:rPr>
              <a:t>	- Επίσκεψη στο καρνάγιο στην περιοχή Κοντάρι Χίου (επαφή με την κατασκευή αληθινού καραβιού)</a:t>
            </a:r>
          </a:p>
          <a:p>
            <a:pPr marL="360363" indent="-360363" algn="just" eaLnBrk="1" fontAlgn="auto" hangingPunct="1">
              <a:spcAft>
                <a:spcPts val="0"/>
              </a:spcAft>
              <a:buClr>
                <a:srgbClr val="FF0000"/>
              </a:buClr>
              <a:buSzPct val="100000"/>
              <a:buNone/>
              <a:defRPr/>
            </a:pPr>
            <a:r>
              <a:rPr lang="el-GR" sz="2200" dirty="0" smtClean="0">
                <a:latin typeface="Comic Sans MS" pitchFamily="66" charset="0"/>
              </a:rPr>
              <a:t>	- Καθαρισμός ακτών Οινουσσών, καταγραφής δεδομένων, επεξεργασίας τους μέσα από βίντεο σχετικά με την Μέρα Ευρωπαϊκού Καθαρισμού και δημιουργίας κολλάζ	</a:t>
            </a:r>
          </a:p>
          <a:p>
            <a:pPr marL="360363" indent="-360363" algn="just" eaLnBrk="1" fontAlgn="auto" hangingPunct="1">
              <a:spcAft>
                <a:spcPts val="0"/>
              </a:spcAft>
              <a:buClr>
                <a:srgbClr val="FF0000"/>
              </a:buClr>
              <a:buSzPct val="100000"/>
              <a:buNone/>
              <a:defRPr/>
            </a:pPr>
            <a:r>
              <a:rPr lang="el-GR" sz="2200" dirty="0" smtClean="0">
                <a:latin typeface="Comic Sans MS" pitchFamily="66" charset="0"/>
              </a:rPr>
              <a:t> 	-  Μελέτη θαλάσσιων μέσων μεταφοράς</a:t>
            </a:r>
          </a:p>
          <a:p>
            <a:pPr marL="360363" indent="-360363" algn="just" eaLnBrk="1" fontAlgn="auto" hangingPunct="1">
              <a:spcAft>
                <a:spcPts val="0"/>
              </a:spcAft>
              <a:buClr>
                <a:srgbClr val="FF0000"/>
              </a:buClr>
              <a:buSzPct val="100000"/>
              <a:buNone/>
              <a:defRPr/>
            </a:pPr>
            <a:r>
              <a:rPr lang="el-GR" sz="2200" dirty="0" smtClean="0">
                <a:latin typeface="Comic Sans MS" pitchFamily="66" charset="0"/>
              </a:rPr>
              <a:t>	-  Τοιχογραφία τροπικού θαλάσσιου οικοσυστήματος</a:t>
            </a:r>
          </a:p>
          <a:p>
            <a:pPr marL="360363" indent="-360363" algn="just" eaLnBrk="1" fontAlgn="auto" hangingPunct="1">
              <a:spcAft>
                <a:spcPts val="0"/>
              </a:spcAft>
              <a:buClr>
                <a:srgbClr val="FF0000"/>
              </a:buClr>
              <a:buSzPct val="100000"/>
              <a:buNone/>
              <a:defRPr/>
            </a:pPr>
            <a:r>
              <a:rPr lang="el-GR" sz="2200" dirty="0" smtClean="0">
                <a:latin typeface="Comic Sans MS" pitchFamily="66" charset="0"/>
              </a:rPr>
              <a:t>	</a:t>
            </a:r>
          </a:p>
          <a:p>
            <a:endParaRPr lang="el-GR" sz="2800" dirty="0"/>
          </a:p>
        </p:txBody>
      </p:sp>
      <p:sp>
        <p:nvSpPr>
          <p:cNvPr id="5" name="4 - Θέση αριθμού διαφάνειας"/>
          <p:cNvSpPr>
            <a:spLocks noGrp="1"/>
          </p:cNvSpPr>
          <p:nvPr>
            <p:ph type="sldNum" sz="quarter" idx="12"/>
          </p:nvPr>
        </p:nvSpPr>
        <p:spPr/>
        <p:txBody>
          <a:bodyPr>
            <a:normAutofit/>
          </a:bodyPr>
          <a:lstStyle/>
          <a:p>
            <a:pPr>
              <a:defRPr/>
            </a:pPr>
            <a:fld id="{68FAEFAB-B1F0-4068-87D4-B56BD46BB2F8}" type="slidenum">
              <a:rPr lang="el-GR" smtClean="0"/>
              <a:pPr>
                <a:defRPr/>
              </a:pPr>
              <a:t>25</a:t>
            </a:fld>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Comic Sans MS" pitchFamily="66" charset="0"/>
              </a:rPr>
              <a:t>Παρουσίαση καλής πρακτικής.</a:t>
            </a:r>
            <a:endParaRPr lang="el-GR" dirty="0"/>
          </a:p>
        </p:txBody>
      </p:sp>
      <p:sp>
        <p:nvSpPr>
          <p:cNvPr id="3" name="2 - Θέση περιεχομένου"/>
          <p:cNvSpPr>
            <a:spLocks noGrp="1"/>
          </p:cNvSpPr>
          <p:nvPr>
            <p:ph idx="1"/>
          </p:nvPr>
        </p:nvSpPr>
        <p:spPr/>
        <p:txBody>
          <a:bodyPr>
            <a:normAutofit/>
          </a:bodyPr>
          <a:lstStyle/>
          <a:p>
            <a:pPr marL="360363" indent="-360363" algn="just" eaLnBrk="1" fontAlgn="auto" hangingPunct="1">
              <a:spcAft>
                <a:spcPts val="0"/>
              </a:spcAft>
              <a:buClr>
                <a:srgbClr val="FF0000"/>
              </a:buClr>
              <a:buSzPct val="100000"/>
              <a:buNone/>
              <a:defRPr/>
            </a:pPr>
            <a:endParaRPr lang="el-GR" sz="2800" dirty="0" smtClean="0">
              <a:latin typeface="Comic Sans MS" pitchFamily="66" charset="0"/>
            </a:endParaRPr>
          </a:p>
          <a:p>
            <a:pPr marL="360363" indent="-360363" algn="just" eaLnBrk="1" fontAlgn="auto" hangingPunct="1">
              <a:spcAft>
                <a:spcPts val="0"/>
              </a:spcAft>
              <a:buClr>
                <a:srgbClr val="FF0000"/>
              </a:buClr>
              <a:buSzPct val="100000"/>
              <a:buFont typeface="Arial" pitchFamily="34" charset="0"/>
              <a:buChar char="•"/>
              <a:defRPr/>
            </a:pPr>
            <a:r>
              <a:rPr lang="el-GR" sz="2800" dirty="0" smtClean="0">
                <a:latin typeface="Comic Sans MS" pitchFamily="66" charset="0"/>
              </a:rPr>
              <a:t>Αποτίμηση:</a:t>
            </a:r>
          </a:p>
          <a:p>
            <a:pPr marL="360363" indent="-360363" algn="just" eaLnBrk="1" fontAlgn="auto" hangingPunct="1">
              <a:spcAft>
                <a:spcPts val="0"/>
              </a:spcAft>
              <a:buClr>
                <a:srgbClr val="FF0000"/>
              </a:buClr>
              <a:buSzPct val="100000"/>
              <a:buNone/>
              <a:defRPr/>
            </a:pPr>
            <a:endParaRPr lang="el-GR" sz="2800" dirty="0" smtClean="0">
              <a:latin typeface="Comic Sans MS" pitchFamily="66" charset="0"/>
            </a:endParaRPr>
          </a:p>
          <a:p>
            <a:pPr marL="360363" indent="-360363" algn="just" eaLnBrk="1" fontAlgn="auto" hangingPunct="1">
              <a:spcAft>
                <a:spcPts val="0"/>
              </a:spcAft>
              <a:buClr>
                <a:srgbClr val="FF0000"/>
              </a:buClr>
              <a:buSzPct val="100000"/>
              <a:buNone/>
              <a:defRPr/>
            </a:pPr>
            <a:r>
              <a:rPr lang="el-GR" sz="2800" dirty="0" smtClean="0">
                <a:latin typeface="Comic Sans MS" pitchFamily="66" charset="0"/>
              </a:rPr>
              <a:t>	- </a:t>
            </a:r>
            <a:r>
              <a:rPr lang="el-GR" sz="2500" dirty="0" smtClean="0">
                <a:latin typeface="Comic Sans MS" pitchFamily="66" charset="0"/>
              </a:rPr>
              <a:t>Ενθουσιώδης ανταπόκριση στις δράσεις</a:t>
            </a:r>
          </a:p>
          <a:p>
            <a:pPr marL="360363" indent="-360363" algn="just" eaLnBrk="1" fontAlgn="auto" hangingPunct="1">
              <a:spcAft>
                <a:spcPts val="0"/>
              </a:spcAft>
              <a:buClr>
                <a:srgbClr val="FF0000"/>
              </a:buClr>
              <a:buSzPct val="100000"/>
              <a:buNone/>
              <a:defRPr/>
            </a:pPr>
            <a:r>
              <a:rPr lang="el-GR" sz="2500" dirty="0" smtClean="0">
                <a:latin typeface="Comic Sans MS" pitchFamily="66" charset="0"/>
              </a:rPr>
              <a:t>	- Κινητοποίηση ενδιαφέροντος</a:t>
            </a:r>
          </a:p>
          <a:p>
            <a:pPr marL="360363" indent="-360363" algn="just" eaLnBrk="1" fontAlgn="auto" hangingPunct="1">
              <a:spcAft>
                <a:spcPts val="0"/>
              </a:spcAft>
              <a:buClr>
                <a:srgbClr val="FF0000"/>
              </a:buClr>
              <a:buSzPct val="100000"/>
              <a:buNone/>
              <a:defRPr/>
            </a:pPr>
            <a:r>
              <a:rPr lang="el-GR" sz="2500" dirty="0" smtClean="0">
                <a:latin typeface="Comic Sans MS" pitchFamily="66" charset="0"/>
              </a:rPr>
              <a:t>	- Ανάπτυξη και καλλιέργεια κριτικής ικανότητας</a:t>
            </a:r>
          </a:p>
          <a:p>
            <a:pPr marL="360363" indent="-360363" algn="just" eaLnBrk="1" fontAlgn="auto" hangingPunct="1">
              <a:spcAft>
                <a:spcPts val="0"/>
              </a:spcAft>
              <a:buClr>
                <a:srgbClr val="FF0000"/>
              </a:buClr>
              <a:buSzPct val="100000"/>
              <a:buNone/>
              <a:defRPr/>
            </a:pPr>
            <a:r>
              <a:rPr lang="el-GR" sz="2500" dirty="0" smtClean="0">
                <a:latin typeface="Comic Sans MS" pitchFamily="66" charset="0"/>
              </a:rPr>
              <a:t>    - Πλούσια σύνθεση και αναπαραγωγή δικών τους έργων</a:t>
            </a:r>
          </a:p>
          <a:p>
            <a:pPr marL="360363" indent="-360363" eaLnBrk="1" fontAlgn="auto" hangingPunct="1">
              <a:spcAft>
                <a:spcPts val="0"/>
              </a:spcAft>
              <a:buClr>
                <a:srgbClr val="FF0000"/>
              </a:buClr>
              <a:buSzPct val="100000"/>
              <a:buNone/>
              <a:defRPr/>
            </a:pPr>
            <a:endParaRPr lang="el-GR" sz="2800" dirty="0" smtClean="0">
              <a:latin typeface="Comic Sans MS" pitchFamily="66" charset="0"/>
            </a:endParaRPr>
          </a:p>
          <a:p>
            <a:pPr algn="just"/>
            <a:endParaRPr lang="el-GR" sz="2800" dirty="0"/>
          </a:p>
        </p:txBody>
      </p:sp>
      <p:sp>
        <p:nvSpPr>
          <p:cNvPr id="5" name="4 - Θέση αριθμού διαφάνειας"/>
          <p:cNvSpPr>
            <a:spLocks noGrp="1"/>
          </p:cNvSpPr>
          <p:nvPr>
            <p:ph type="sldNum" sz="quarter" idx="12"/>
          </p:nvPr>
        </p:nvSpPr>
        <p:spPr/>
        <p:txBody>
          <a:bodyPr>
            <a:normAutofit/>
          </a:bodyPr>
          <a:lstStyle/>
          <a:p>
            <a:pPr>
              <a:defRPr/>
            </a:pPr>
            <a:fld id="{68FAEFAB-B1F0-4068-87D4-B56BD46BB2F8}" type="slidenum">
              <a:rPr lang="el-GR" smtClean="0"/>
              <a:pPr>
                <a:defRPr/>
              </a:pPr>
              <a:t>26</a:t>
            </a:fld>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Ενδεικτικές φωτογραφίες από την 3</a:t>
            </a:r>
            <a:r>
              <a:rPr lang="el-GR" baseline="30000" dirty="0" smtClean="0"/>
              <a:t>η</a:t>
            </a:r>
            <a:r>
              <a:rPr lang="el-GR" dirty="0" smtClean="0"/>
              <a:t>  δραστηριότητα</a:t>
            </a:r>
            <a:endParaRPr lang="el-GR" dirty="0"/>
          </a:p>
        </p:txBody>
      </p:sp>
      <p:sp>
        <p:nvSpPr>
          <p:cNvPr id="5" name="4 - Θέση αριθμού διαφάνειας"/>
          <p:cNvSpPr>
            <a:spLocks noGrp="1"/>
          </p:cNvSpPr>
          <p:nvPr>
            <p:ph type="sldNum" sz="quarter" idx="12"/>
          </p:nvPr>
        </p:nvSpPr>
        <p:spPr/>
        <p:txBody>
          <a:bodyPr>
            <a:normAutofit/>
          </a:bodyPr>
          <a:lstStyle/>
          <a:p>
            <a:pPr>
              <a:defRPr/>
            </a:pPr>
            <a:fld id="{68FAEFAB-B1F0-4068-87D4-B56BD46BB2F8}" type="slidenum">
              <a:rPr lang="el-GR" smtClean="0"/>
              <a:pPr>
                <a:defRPr/>
              </a:pPr>
              <a:t>27</a:t>
            </a:fld>
            <a:endParaRPr lang="el-GR" dirty="0"/>
          </a:p>
        </p:txBody>
      </p:sp>
      <p:pic>
        <p:nvPicPr>
          <p:cNvPr id="44034" name="Picture 2" descr="D:\ΟΙΝΟΥΣΣΕΣ_2014_2015\Φωτογραφίες - Αντίγραφο\Σχολείο\sxl 153.JPG"/>
          <p:cNvPicPr>
            <a:picLocks noChangeAspect="1" noChangeArrowheads="1"/>
          </p:cNvPicPr>
          <p:nvPr/>
        </p:nvPicPr>
        <p:blipFill>
          <a:blip r:embed="rId2" cstate="print"/>
          <a:srcRect/>
          <a:stretch>
            <a:fillRect/>
          </a:stretch>
        </p:blipFill>
        <p:spPr bwMode="auto">
          <a:xfrm>
            <a:off x="421880" y="1772816"/>
            <a:ext cx="3934096" cy="2520280"/>
          </a:xfrm>
          <a:prstGeom prst="rect">
            <a:avLst/>
          </a:prstGeom>
          <a:noFill/>
        </p:spPr>
      </p:pic>
      <p:pic>
        <p:nvPicPr>
          <p:cNvPr id="44035" name="Picture 3" descr="D:\11058641_10153436963123945_6778585838876601285_n.jpg"/>
          <p:cNvPicPr>
            <a:picLocks noChangeAspect="1" noChangeArrowheads="1"/>
          </p:cNvPicPr>
          <p:nvPr/>
        </p:nvPicPr>
        <p:blipFill>
          <a:blip r:embed="rId3" cstate="print"/>
          <a:srcRect/>
          <a:stretch>
            <a:fillRect/>
          </a:stretch>
        </p:blipFill>
        <p:spPr bwMode="auto">
          <a:xfrm>
            <a:off x="6804248" y="1872208"/>
            <a:ext cx="1279714" cy="2132856"/>
          </a:xfrm>
          <a:prstGeom prst="rect">
            <a:avLst/>
          </a:prstGeom>
          <a:noFill/>
        </p:spPr>
      </p:pic>
      <p:pic>
        <p:nvPicPr>
          <p:cNvPr id="44036" name="Picture 4" descr="D:\11427184_10153436962833945_4390276233545148192_n.jpg"/>
          <p:cNvPicPr>
            <a:picLocks noChangeAspect="1" noChangeArrowheads="1"/>
          </p:cNvPicPr>
          <p:nvPr/>
        </p:nvPicPr>
        <p:blipFill>
          <a:blip r:embed="rId4" cstate="print"/>
          <a:srcRect/>
          <a:stretch>
            <a:fillRect/>
          </a:stretch>
        </p:blipFill>
        <p:spPr bwMode="auto">
          <a:xfrm>
            <a:off x="4644008" y="4221088"/>
            <a:ext cx="4032448" cy="2432070"/>
          </a:xfrm>
          <a:prstGeom prst="rect">
            <a:avLst/>
          </a:prstGeom>
          <a:noFill/>
        </p:spPr>
      </p:pic>
      <p:pic>
        <p:nvPicPr>
          <p:cNvPr id="44037" name="Picture 5" descr="D:\11406806_10153436963423945_6154800579359031022_n.jpg"/>
          <p:cNvPicPr>
            <a:picLocks noChangeAspect="1" noChangeArrowheads="1"/>
          </p:cNvPicPr>
          <p:nvPr/>
        </p:nvPicPr>
        <p:blipFill>
          <a:blip r:embed="rId5" cstate="print"/>
          <a:srcRect/>
          <a:stretch>
            <a:fillRect/>
          </a:stretch>
        </p:blipFill>
        <p:spPr bwMode="auto">
          <a:xfrm>
            <a:off x="5292080" y="1844824"/>
            <a:ext cx="1296143" cy="2160240"/>
          </a:xfrm>
          <a:prstGeom prst="rect">
            <a:avLst/>
          </a:prstGeom>
          <a:noFill/>
        </p:spPr>
      </p:pic>
      <p:sp>
        <p:nvSpPr>
          <p:cNvPr id="8" name="7 - TextBox"/>
          <p:cNvSpPr txBox="1"/>
          <p:nvPr/>
        </p:nvSpPr>
        <p:spPr>
          <a:xfrm>
            <a:off x="683568" y="4941168"/>
            <a:ext cx="3275640" cy="646331"/>
          </a:xfrm>
          <a:prstGeom prst="rect">
            <a:avLst/>
          </a:prstGeom>
          <a:noFill/>
        </p:spPr>
        <p:txBody>
          <a:bodyPr wrap="none" rtlCol="0">
            <a:spAutoFit/>
          </a:bodyPr>
          <a:lstStyle/>
          <a:p>
            <a:r>
              <a:rPr lang="el-GR" dirty="0" smtClean="0"/>
              <a:t>Τοιχογραφίες στην είσοδο του </a:t>
            </a:r>
          </a:p>
          <a:p>
            <a:r>
              <a:rPr lang="el-GR" dirty="0" err="1" smtClean="0"/>
              <a:t>Δημ</a:t>
            </a:r>
            <a:r>
              <a:rPr lang="el-GR" dirty="0" smtClean="0"/>
              <a:t>. Σχολείου Οινουσσών</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Ενδεικτικές φωτογραφίες από την 3</a:t>
            </a:r>
            <a:r>
              <a:rPr lang="el-GR" baseline="30000" dirty="0" smtClean="0"/>
              <a:t>η</a:t>
            </a:r>
            <a:r>
              <a:rPr lang="el-GR" dirty="0" smtClean="0"/>
              <a:t>  δραστηριότητα</a:t>
            </a:r>
            <a:endParaRPr lang="el-GR" dirty="0"/>
          </a:p>
        </p:txBody>
      </p:sp>
      <p:sp>
        <p:nvSpPr>
          <p:cNvPr id="5" name="4 - Θέση αριθμού διαφάνειας"/>
          <p:cNvSpPr>
            <a:spLocks noGrp="1"/>
          </p:cNvSpPr>
          <p:nvPr>
            <p:ph type="sldNum" sz="quarter" idx="12"/>
          </p:nvPr>
        </p:nvSpPr>
        <p:spPr/>
        <p:txBody>
          <a:bodyPr>
            <a:normAutofit/>
          </a:bodyPr>
          <a:lstStyle/>
          <a:p>
            <a:pPr>
              <a:defRPr/>
            </a:pPr>
            <a:fld id="{68FAEFAB-B1F0-4068-87D4-B56BD46BB2F8}" type="slidenum">
              <a:rPr lang="el-GR" smtClean="0"/>
              <a:pPr>
                <a:defRPr/>
              </a:pPr>
              <a:t>28</a:t>
            </a:fld>
            <a:endParaRPr lang="el-GR" dirty="0"/>
          </a:p>
        </p:txBody>
      </p:sp>
      <p:pic>
        <p:nvPicPr>
          <p:cNvPr id="45058" name="Picture 2" descr="D:\ΟΙΝΟΥΣΣΕΣ_2014_2015\Φωτογραφίες_σχολείο\Εκδρομή_θάλασσα\oinousses 378.JPG"/>
          <p:cNvPicPr>
            <a:picLocks noChangeAspect="1" noChangeArrowheads="1"/>
          </p:cNvPicPr>
          <p:nvPr/>
        </p:nvPicPr>
        <p:blipFill>
          <a:blip r:embed="rId2" cstate="print"/>
          <a:srcRect/>
          <a:stretch>
            <a:fillRect/>
          </a:stretch>
        </p:blipFill>
        <p:spPr bwMode="auto">
          <a:xfrm>
            <a:off x="563555" y="1916832"/>
            <a:ext cx="3360373" cy="2520280"/>
          </a:xfrm>
          <a:prstGeom prst="rect">
            <a:avLst/>
          </a:prstGeom>
          <a:noFill/>
        </p:spPr>
      </p:pic>
      <p:pic>
        <p:nvPicPr>
          <p:cNvPr id="45059" name="Picture 3" descr="D:\ΟΙΝΟΥΣΣΕΣ_2014_2015\Φωτογραφίες_σχολείο\Εκδρομή_θάλασσα\oinousses 380.JPG"/>
          <p:cNvPicPr>
            <a:picLocks noChangeAspect="1" noChangeArrowheads="1"/>
          </p:cNvPicPr>
          <p:nvPr/>
        </p:nvPicPr>
        <p:blipFill>
          <a:blip r:embed="rId3" cstate="print"/>
          <a:srcRect/>
          <a:stretch>
            <a:fillRect/>
          </a:stretch>
        </p:blipFill>
        <p:spPr bwMode="auto">
          <a:xfrm>
            <a:off x="5220072" y="1916832"/>
            <a:ext cx="3347864" cy="2510898"/>
          </a:xfrm>
          <a:prstGeom prst="rect">
            <a:avLst/>
          </a:prstGeom>
          <a:noFill/>
        </p:spPr>
      </p:pic>
      <p:pic>
        <p:nvPicPr>
          <p:cNvPr id="45060" name="Picture 4" descr="D:\ΟΙΝΟΥΣΣΕΣ_2014_2015\Φωτογραφίες_σχολείο\Εκδρομή_θάλασσα\oinousses 358.JPG"/>
          <p:cNvPicPr>
            <a:picLocks noChangeAspect="1" noChangeArrowheads="1"/>
          </p:cNvPicPr>
          <p:nvPr/>
        </p:nvPicPr>
        <p:blipFill>
          <a:blip r:embed="rId4" cstate="print"/>
          <a:srcRect/>
          <a:stretch>
            <a:fillRect/>
          </a:stretch>
        </p:blipFill>
        <p:spPr bwMode="auto">
          <a:xfrm>
            <a:off x="3131840" y="4293096"/>
            <a:ext cx="3168352" cy="2376264"/>
          </a:xfrm>
          <a:prstGeom prst="rect">
            <a:avLst/>
          </a:prstGeom>
          <a:noFill/>
        </p:spPr>
      </p:pic>
      <p:sp>
        <p:nvSpPr>
          <p:cNvPr id="8" name="7 - TextBox"/>
          <p:cNvSpPr txBox="1"/>
          <p:nvPr/>
        </p:nvSpPr>
        <p:spPr>
          <a:xfrm>
            <a:off x="6444208" y="4869160"/>
            <a:ext cx="2169505" cy="1477328"/>
          </a:xfrm>
          <a:prstGeom prst="rect">
            <a:avLst/>
          </a:prstGeom>
          <a:noFill/>
        </p:spPr>
        <p:txBody>
          <a:bodyPr wrap="none" rtlCol="0">
            <a:spAutoFit/>
          </a:bodyPr>
          <a:lstStyle/>
          <a:p>
            <a:r>
              <a:rPr lang="el-GR" dirty="0" smtClean="0"/>
              <a:t>Συμμετοχή στο </a:t>
            </a:r>
          </a:p>
          <a:p>
            <a:r>
              <a:rPr lang="el-GR" dirty="0" smtClean="0"/>
              <a:t>αντίστοιχο</a:t>
            </a:r>
          </a:p>
          <a:p>
            <a:r>
              <a:rPr lang="el-GR" dirty="0" smtClean="0"/>
              <a:t>πρόγραμμα για τη</a:t>
            </a:r>
          </a:p>
          <a:p>
            <a:r>
              <a:rPr lang="el-GR" dirty="0" smtClean="0"/>
              <a:t>θάλασσα του ΚΠΕ </a:t>
            </a:r>
          </a:p>
          <a:p>
            <a:r>
              <a:rPr lang="el-GR" dirty="0" err="1" smtClean="0"/>
              <a:t>Ομηρούπολης</a:t>
            </a:r>
            <a:r>
              <a:rPr lang="el-GR" dirty="0" smtClean="0"/>
              <a:t> Χίου</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Ενδεικτικές φωτογραφίες από την 3</a:t>
            </a:r>
            <a:r>
              <a:rPr lang="el-GR" baseline="30000" dirty="0" smtClean="0"/>
              <a:t>η</a:t>
            </a:r>
            <a:r>
              <a:rPr lang="el-GR" dirty="0" smtClean="0"/>
              <a:t>  δραστηριότητα</a:t>
            </a:r>
            <a:endParaRPr lang="el-GR" dirty="0"/>
          </a:p>
        </p:txBody>
      </p:sp>
      <p:sp>
        <p:nvSpPr>
          <p:cNvPr id="5" name="4 - Θέση αριθμού διαφάνειας"/>
          <p:cNvSpPr>
            <a:spLocks noGrp="1"/>
          </p:cNvSpPr>
          <p:nvPr>
            <p:ph type="sldNum" sz="quarter" idx="12"/>
          </p:nvPr>
        </p:nvSpPr>
        <p:spPr/>
        <p:txBody>
          <a:bodyPr>
            <a:normAutofit/>
          </a:bodyPr>
          <a:lstStyle/>
          <a:p>
            <a:pPr>
              <a:defRPr/>
            </a:pPr>
            <a:fld id="{68FAEFAB-B1F0-4068-87D4-B56BD46BB2F8}" type="slidenum">
              <a:rPr lang="el-GR" smtClean="0"/>
              <a:pPr>
                <a:defRPr/>
              </a:pPr>
              <a:t>29</a:t>
            </a:fld>
            <a:endParaRPr lang="el-GR" dirty="0"/>
          </a:p>
        </p:txBody>
      </p:sp>
      <p:pic>
        <p:nvPicPr>
          <p:cNvPr id="46082" name="Picture 2" descr="D:\ΟΙΝΟΥΣΣΕΣ_2014_2015\Φωτογραφίες_σχολείο\Καθαρισμός_παραλίας\oinousses 262.JPG"/>
          <p:cNvPicPr>
            <a:picLocks noChangeAspect="1" noChangeArrowheads="1"/>
          </p:cNvPicPr>
          <p:nvPr/>
        </p:nvPicPr>
        <p:blipFill>
          <a:blip r:embed="rId2" cstate="print"/>
          <a:srcRect/>
          <a:stretch>
            <a:fillRect/>
          </a:stretch>
        </p:blipFill>
        <p:spPr bwMode="auto">
          <a:xfrm>
            <a:off x="539551" y="2636912"/>
            <a:ext cx="3840427" cy="2880320"/>
          </a:xfrm>
          <a:prstGeom prst="rect">
            <a:avLst/>
          </a:prstGeom>
          <a:noFill/>
        </p:spPr>
      </p:pic>
      <p:pic>
        <p:nvPicPr>
          <p:cNvPr id="46083" name="Picture 3" descr="D:\ΟΙΝΟΥΣΣΕΣ_2014_2015\Φωτογραφίες_σχολείο\Καθαρισμός_παραλίας\oinousses 264.JPG"/>
          <p:cNvPicPr>
            <a:picLocks noChangeAspect="1" noChangeArrowheads="1"/>
          </p:cNvPicPr>
          <p:nvPr/>
        </p:nvPicPr>
        <p:blipFill>
          <a:blip r:embed="rId3" cstate="print"/>
          <a:srcRect/>
          <a:stretch>
            <a:fillRect/>
          </a:stretch>
        </p:blipFill>
        <p:spPr bwMode="auto">
          <a:xfrm>
            <a:off x="4740019" y="2564904"/>
            <a:ext cx="3936437" cy="2952328"/>
          </a:xfrm>
          <a:prstGeom prst="rect">
            <a:avLst/>
          </a:prstGeom>
          <a:noFill/>
        </p:spPr>
      </p:pic>
      <p:sp>
        <p:nvSpPr>
          <p:cNvPr id="6" name="5 - TextBox"/>
          <p:cNvSpPr txBox="1"/>
          <p:nvPr/>
        </p:nvSpPr>
        <p:spPr>
          <a:xfrm>
            <a:off x="1402659" y="5949280"/>
            <a:ext cx="6553717" cy="369332"/>
          </a:xfrm>
          <a:prstGeom prst="rect">
            <a:avLst/>
          </a:prstGeom>
          <a:noFill/>
        </p:spPr>
        <p:txBody>
          <a:bodyPr wrap="none" rtlCol="0">
            <a:spAutoFit/>
          </a:bodyPr>
          <a:lstStyle/>
          <a:p>
            <a:r>
              <a:rPr lang="el-GR" dirty="0" smtClean="0"/>
              <a:t>Καθαρισμός ακτών στις Οινούσσες σε συνεργασία με το Δήμο</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lstStyle/>
          <a:p>
            <a:pPr eaLnBrk="1" hangingPunct="1"/>
            <a:r>
              <a:rPr lang="el-GR" sz="3200" smtClean="0">
                <a:latin typeface="Comic Sans MS" pitchFamily="66" charset="0"/>
              </a:rPr>
              <a:t>Σκοπός της καλής πρακτικής.</a:t>
            </a:r>
          </a:p>
        </p:txBody>
      </p:sp>
      <p:sp>
        <p:nvSpPr>
          <p:cNvPr id="3" name="2 - Θέση περιεχομένου"/>
          <p:cNvSpPr>
            <a:spLocks noGrp="1"/>
          </p:cNvSpPr>
          <p:nvPr>
            <p:ph idx="1"/>
          </p:nvPr>
        </p:nvSpPr>
        <p:spPr/>
        <p:txBody>
          <a:bodyPr>
            <a:normAutofit/>
          </a:bodyPr>
          <a:lstStyle/>
          <a:p>
            <a:pPr marL="0" indent="0" algn="just" eaLnBrk="1" fontAlgn="auto" hangingPunct="1">
              <a:spcAft>
                <a:spcPts val="0"/>
              </a:spcAft>
              <a:buFont typeface="Wingdings"/>
              <a:buNone/>
              <a:defRPr/>
            </a:pPr>
            <a:r>
              <a:rPr lang="el-GR" sz="2800" b="1" dirty="0" smtClean="0">
                <a:latin typeface="Comic Sans MS" pitchFamily="66" charset="0"/>
              </a:rPr>
              <a:t>Σκοπός της συγκεκριμένης καλής πρακτικής, σύμφωνα με το Δ.Ε.Π.Π.Σ./Α.Π.Σ.:</a:t>
            </a:r>
          </a:p>
          <a:p>
            <a:pPr marL="0" indent="0" algn="just" eaLnBrk="1" fontAlgn="auto" hangingPunct="1">
              <a:spcAft>
                <a:spcPts val="0"/>
              </a:spcAft>
              <a:buFont typeface="Wingdings"/>
              <a:buNone/>
              <a:defRPr/>
            </a:pPr>
            <a:endParaRPr lang="el-GR" sz="2800" b="1" dirty="0" smtClean="0">
              <a:latin typeface="Comic Sans MS" pitchFamily="66" charset="0"/>
            </a:endParaRPr>
          </a:p>
          <a:p>
            <a:pPr marL="0" indent="0" algn="just" eaLnBrk="1" fontAlgn="auto" hangingPunct="1">
              <a:spcAft>
                <a:spcPts val="0"/>
              </a:spcAft>
              <a:buFont typeface="Wingdings" pitchFamily="2" charset="2"/>
              <a:buChar char="v"/>
              <a:defRPr/>
            </a:pPr>
            <a:r>
              <a:rPr lang="el-GR" sz="2500" dirty="0" smtClean="0">
                <a:latin typeface="Comic Sans MS" pitchFamily="66" charset="0"/>
              </a:rPr>
              <a:t>Υλοποίηση προγράμματος στα πλαίσια της Ε.Ζ. και </a:t>
            </a:r>
            <a:r>
              <a:rPr lang="el-GR" sz="2500" dirty="0" err="1" smtClean="0">
                <a:latin typeface="Comic Sans MS" pitchFamily="66" charset="0"/>
              </a:rPr>
              <a:t>διαθεματικά</a:t>
            </a:r>
            <a:r>
              <a:rPr lang="el-GR" sz="2500" dirty="0" smtClean="0">
                <a:latin typeface="Comic Sans MS" pitchFamily="66" charset="0"/>
              </a:rPr>
              <a:t> με αντικείμενα όπως Γλώσσα, Μαθηματικά, Φυσικές Επιστήμες, Μουσική, Αισθητική Αγωγή.</a:t>
            </a:r>
          </a:p>
          <a:p>
            <a:pPr marL="0" indent="0" algn="just" eaLnBrk="1" fontAlgn="auto" hangingPunct="1">
              <a:spcAft>
                <a:spcPts val="0"/>
              </a:spcAft>
              <a:buFont typeface="Wingdings" pitchFamily="2" charset="2"/>
              <a:buChar char="v"/>
              <a:defRPr/>
            </a:pPr>
            <a:r>
              <a:rPr lang="el-GR" sz="2500" dirty="0" smtClean="0">
                <a:latin typeface="Comic Sans MS" pitchFamily="66" charset="0"/>
              </a:rPr>
              <a:t>Προσέγγιση σύμφωνα με τους παρακάτω άξονες:</a:t>
            </a:r>
          </a:p>
          <a:p>
            <a:pPr marL="0" indent="0" algn="just" eaLnBrk="1" fontAlgn="auto" hangingPunct="1">
              <a:spcAft>
                <a:spcPts val="0"/>
              </a:spcAft>
              <a:buFont typeface="Arial" pitchFamily="34" charset="0"/>
              <a:buChar char="•"/>
              <a:defRPr/>
            </a:pPr>
            <a:r>
              <a:rPr lang="el-GR" sz="2500" dirty="0" smtClean="0">
                <a:latin typeface="Comic Sans MS" pitchFamily="66" charset="0"/>
              </a:rPr>
              <a:t>  η θάλασσα ως περιβάλλον</a:t>
            </a:r>
          </a:p>
          <a:p>
            <a:pPr marL="0" indent="0" algn="just" eaLnBrk="1" fontAlgn="auto" hangingPunct="1">
              <a:spcAft>
                <a:spcPts val="0"/>
              </a:spcAft>
              <a:buFont typeface="Arial" pitchFamily="34" charset="0"/>
              <a:buChar char="•"/>
              <a:defRPr/>
            </a:pPr>
            <a:r>
              <a:rPr lang="el-GR" sz="2500" dirty="0" smtClean="0">
                <a:latin typeface="Comic Sans MS" pitchFamily="66" charset="0"/>
              </a:rPr>
              <a:t>  η θάλασσα στον πολιτισμό</a:t>
            </a:r>
          </a:p>
          <a:p>
            <a:pPr marL="0" indent="0" algn="just" eaLnBrk="1" fontAlgn="auto" hangingPunct="1">
              <a:spcAft>
                <a:spcPts val="0"/>
              </a:spcAft>
              <a:buFont typeface="Arial" pitchFamily="34" charset="0"/>
              <a:buChar char="•"/>
              <a:defRPr/>
            </a:pPr>
            <a:endParaRPr lang="el-GR" sz="2800" dirty="0" smtClean="0">
              <a:latin typeface="Comic Sans MS" pitchFamily="66" charset="0"/>
            </a:endParaRPr>
          </a:p>
          <a:p>
            <a:pPr marL="360363" indent="-360363" algn="just" eaLnBrk="1" fontAlgn="auto" hangingPunct="1">
              <a:spcAft>
                <a:spcPts val="0"/>
              </a:spcAft>
              <a:buClr>
                <a:srgbClr val="0070C0"/>
              </a:buClr>
              <a:buSzPct val="100000"/>
              <a:buFont typeface="Wingdings" pitchFamily="2" charset="2"/>
              <a:buChar char="Ø"/>
              <a:defRPr/>
            </a:pPr>
            <a:endParaRPr lang="el-GR" sz="2800" dirty="0" smtClean="0">
              <a:latin typeface="Comic Sans MS" pitchFamily="66" charset="0"/>
            </a:endParaRPr>
          </a:p>
        </p:txBody>
      </p:sp>
      <p:sp>
        <p:nvSpPr>
          <p:cNvPr id="4" name="3 - Θέση αριθμού διαφάνειας"/>
          <p:cNvSpPr>
            <a:spLocks noGrp="1"/>
          </p:cNvSpPr>
          <p:nvPr>
            <p:ph type="sldNum" sz="quarter" idx="12"/>
          </p:nvPr>
        </p:nvSpPr>
        <p:spPr/>
        <p:txBody>
          <a:bodyPr>
            <a:normAutofit/>
          </a:bodyPr>
          <a:lstStyle/>
          <a:p>
            <a:pPr>
              <a:defRPr/>
            </a:pPr>
            <a:fld id="{476FDFC4-901E-4063-A2BA-C090836D009E}" type="slidenum">
              <a:rPr lang="el-GR"/>
              <a:pPr>
                <a:defRPr/>
              </a:pPr>
              <a:t>3</a:t>
            </a:fld>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p:txBody>
          <a:bodyPr/>
          <a:lstStyle/>
          <a:p>
            <a:pPr eaLnBrk="1" hangingPunct="1"/>
            <a:r>
              <a:rPr lang="el-GR" sz="3200" smtClean="0">
                <a:latin typeface="Comic Sans MS" pitchFamily="66" charset="0"/>
              </a:rPr>
              <a:t>Προστιθέμενη αξία/Επεκτασιμότητα της καλής πρακτικής (1/2).</a:t>
            </a:r>
          </a:p>
        </p:txBody>
      </p:sp>
      <p:sp>
        <p:nvSpPr>
          <p:cNvPr id="3" name="2 - Θέση περιεχομένου"/>
          <p:cNvSpPr>
            <a:spLocks noGrp="1"/>
          </p:cNvSpPr>
          <p:nvPr>
            <p:ph idx="1"/>
          </p:nvPr>
        </p:nvSpPr>
        <p:spPr/>
        <p:txBody>
          <a:bodyPr>
            <a:normAutofit/>
          </a:bodyPr>
          <a:lstStyle/>
          <a:p>
            <a:pPr marL="0" indent="0" algn="just" eaLnBrk="1" fontAlgn="auto" hangingPunct="1">
              <a:spcAft>
                <a:spcPts val="0"/>
              </a:spcAft>
              <a:buFont typeface="Wingdings"/>
              <a:buNone/>
              <a:defRPr/>
            </a:pPr>
            <a:r>
              <a:rPr lang="el-GR" sz="2800" dirty="0" smtClean="0">
                <a:latin typeface="Comic Sans MS" pitchFamily="66" charset="0"/>
              </a:rPr>
              <a:t>Τι ακολούθησε μετά την εφαρμογή της:</a:t>
            </a:r>
          </a:p>
          <a:p>
            <a:pPr marL="0" indent="0" algn="just" eaLnBrk="1" fontAlgn="auto" hangingPunct="1">
              <a:spcAft>
                <a:spcPts val="0"/>
              </a:spcAft>
              <a:buFont typeface="Wingdings"/>
              <a:buNone/>
              <a:defRPr/>
            </a:pPr>
            <a:endParaRPr lang="el-GR" sz="2800" dirty="0" smtClean="0">
              <a:latin typeface="Comic Sans MS" pitchFamily="66" charset="0"/>
            </a:endParaRPr>
          </a:p>
          <a:p>
            <a:pPr marL="360363" indent="-360363" algn="just" eaLnBrk="1" fontAlgn="auto" hangingPunct="1">
              <a:spcAft>
                <a:spcPts val="0"/>
              </a:spcAft>
              <a:buClr>
                <a:srgbClr val="FF0000"/>
              </a:buClr>
              <a:buSzPct val="100000"/>
              <a:buFont typeface="Wingdings" pitchFamily="2" charset="2"/>
              <a:buChar char=""/>
              <a:defRPr/>
            </a:pPr>
            <a:r>
              <a:rPr lang="el-GR" sz="2800" dirty="0" smtClean="0">
                <a:latin typeface="Comic Sans MS" pitchFamily="66" charset="0"/>
              </a:rPr>
              <a:t> </a:t>
            </a:r>
            <a:r>
              <a:rPr lang="el-GR" sz="2500" dirty="0" smtClean="0">
                <a:latin typeface="Comic Sans MS" pitchFamily="66" charset="0"/>
              </a:rPr>
              <a:t>Σύνθεση και παραγωγή τελικού προϊόντος από το σύνολο των παιδιών: Επιτραπέζιο </a:t>
            </a:r>
            <a:r>
              <a:rPr lang="el-GR" sz="2500" dirty="0" err="1" smtClean="0">
                <a:latin typeface="Comic Sans MS" pitchFamily="66" charset="0"/>
              </a:rPr>
              <a:t>διαθεματικό</a:t>
            </a:r>
            <a:r>
              <a:rPr lang="el-GR" sz="2500" dirty="0" smtClean="0">
                <a:latin typeface="Comic Sans MS" pitchFamily="66" charset="0"/>
              </a:rPr>
              <a:t> παιχνίδι «</a:t>
            </a:r>
            <a:r>
              <a:rPr lang="el-GR" sz="2500" dirty="0" err="1" smtClean="0">
                <a:latin typeface="Comic Sans MS" pitchFamily="66" charset="0"/>
              </a:rPr>
              <a:t>Αιγνούσας</a:t>
            </a:r>
            <a:r>
              <a:rPr lang="el-GR" sz="2500" dirty="0" smtClean="0">
                <a:latin typeface="Comic Sans MS" pitchFamily="66" charset="0"/>
              </a:rPr>
              <a:t> Οδύσσεια» (αυτοσχέδια πιόνια και ταμπλό παιχνιδιού, κάρτες ερωτήσεων, κάρτες παγίδων και θησαυρών)</a:t>
            </a:r>
          </a:p>
          <a:p>
            <a:pPr marL="360363" indent="-360363" algn="just" eaLnBrk="1" fontAlgn="auto" hangingPunct="1">
              <a:spcAft>
                <a:spcPts val="0"/>
              </a:spcAft>
              <a:buClr>
                <a:srgbClr val="FF0000"/>
              </a:buClr>
              <a:buSzPct val="100000"/>
              <a:buNone/>
              <a:defRPr/>
            </a:pPr>
            <a:endParaRPr lang="el-GR" sz="2500" dirty="0" smtClean="0">
              <a:latin typeface="Comic Sans MS" pitchFamily="66" charset="0"/>
            </a:endParaRPr>
          </a:p>
          <a:p>
            <a:pPr marL="360363" indent="-360363" algn="just" eaLnBrk="1" fontAlgn="auto" hangingPunct="1">
              <a:spcAft>
                <a:spcPts val="0"/>
              </a:spcAft>
              <a:buClr>
                <a:srgbClr val="FF0000"/>
              </a:buClr>
              <a:buSzPct val="100000"/>
              <a:buFont typeface="Wingdings" pitchFamily="2" charset="2"/>
              <a:buChar char=""/>
              <a:defRPr/>
            </a:pPr>
            <a:r>
              <a:rPr lang="el-GR" sz="2500" dirty="0" smtClean="0">
                <a:latin typeface="Comic Sans MS" pitchFamily="66" charset="0"/>
              </a:rPr>
              <a:t>Συμμετοχή όλων των παιδιών την τελευταία μέρα του προγράμματος στο παίξιμο του παιχνιδιού.</a:t>
            </a:r>
          </a:p>
          <a:p>
            <a:pPr marL="360363" indent="-360363" algn="just" eaLnBrk="1" fontAlgn="auto" hangingPunct="1">
              <a:spcAft>
                <a:spcPts val="0"/>
              </a:spcAft>
              <a:buClr>
                <a:srgbClr val="FF0000"/>
              </a:buClr>
              <a:buSzPct val="100000"/>
              <a:buFont typeface="Wingdings" pitchFamily="2" charset="2"/>
              <a:buChar char=""/>
              <a:defRPr/>
            </a:pPr>
            <a:endParaRPr lang="el-GR" sz="2800" dirty="0" smtClean="0">
              <a:latin typeface="Comic Sans MS" pitchFamily="66" charset="0"/>
            </a:endParaRPr>
          </a:p>
          <a:p>
            <a:pPr marL="360363" indent="-360363" algn="just" eaLnBrk="1" fontAlgn="auto" hangingPunct="1">
              <a:spcAft>
                <a:spcPts val="0"/>
              </a:spcAft>
              <a:buClr>
                <a:srgbClr val="FF0000"/>
              </a:buClr>
              <a:buSzPct val="100000"/>
              <a:buFont typeface="Wingdings" pitchFamily="2" charset="2"/>
              <a:buChar char=""/>
              <a:defRPr/>
            </a:pPr>
            <a:endParaRPr lang="el-GR" sz="2800" dirty="0" smtClean="0">
              <a:latin typeface="Comic Sans MS" pitchFamily="66" charset="0"/>
            </a:endParaRPr>
          </a:p>
        </p:txBody>
      </p:sp>
      <p:sp>
        <p:nvSpPr>
          <p:cNvPr id="4" name="3 - Θέση αριθμού διαφάνειας"/>
          <p:cNvSpPr>
            <a:spLocks noGrp="1"/>
          </p:cNvSpPr>
          <p:nvPr>
            <p:ph type="sldNum" sz="quarter" idx="12"/>
          </p:nvPr>
        </p:nvSpPr>
        <p:spPr/>
        <p:txBody>
          <a:bodyPr>
            <a:normAutofit/>
          </a:bodyPr>
          <a:lstStyle/>
          <a:p>
            <a:pPr>
              <a:defRPr/>
            </a:pPr>
            <a:fld id="{4F94F1FB-06B5-4C84-AE43-DD385099BC1A}" type="slidenum">
              <a:rPr lang="el-GR"/>
              <a:pPr>
                <a:defRPr/>
              </a:pPr>
              <a:t>30</a:t>
            </a:fld>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Ενδεικτικές φωτογραφίες από το επιτραπέζιο</a:t>
            </a:r>
            <a:endParaRPr lang="el-GR" dirty="0"/>
          </a:p>
        </p:txBody>
      </p:sp>
      <p:sp>
        <p:nvSpPr>
          <p:cNvPr id="5" name="4 - Θέση αριθμού διαφάνειας"/>
          <p:cNvSpPr>
            <a:spLocks noGrp="1"/>
          </p:cNvSpPr>
          <p:nvPr>
            <p:ph type="sldNum" sz="quarter" idx="12"/>
          </p:nvPr>
        </p:nvSpPr>
        <p:spPr/>
        <p:txBody>
          <a:bodyPr>
            <a:normAutofit/>
          </a:bodyPr>
          <a:lstStyle/>
          <a:p>
            <a:pPr>
              <a:defRPr/>
            </a:pPr>
            <a:fld id="{68FAEFAB-B1F0-4068-87D4-B56BD46BB2F8}" type="slidenum">
              <a:rPr lang="el-GR" smtClean="0"/>
              <a:pPr>
                <a:defRPr/>
              </a:pPr>
              <a:t>31</a:t>
            </a:fld>
            <a:endParaRPr lang="el-GR" dirty="0"/>
          </a:p>
        </p:txBody>
      </p:sp>
      <p:pic>
        <p:nvPicPr>
          <p:cNvPr id="47106" name="Picture 2" descr="D:\ΟΙΝΟΥΣΣΕΣ_2014_2015\Φωτογραφίες_σχολείο\Τι_καλά_φτιάξαμε\Επιτραπέζιο\20150612_122744.jpg"/>
          <p:cNvPicPr>
            <a:picLocks noChangeAspect="1" noChangeArrowheads="1"/>
          </p:cNvPicPr>
          <p:nvPr/>
        </p:nvPicPr>
        <p:blipFill>
          <a:blip r:embed="rId2" cstate="print"/>
          <a:srcRect/>
          <a:stretch>
            <a:fillRect/>
          </a:stretch>
        </p:blipFill>
        <p:spPr bwMode="auto">
          <a:xfrm>
            <a:off x="891592" y="1916832"/>
            <a:ext cx="7424824" cy="417646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lstStyle/>
          <a:p>
            <a:pPr eaLnBrk="1" hangingPunct="1"/>
            <a:r>
              <a:rPr lang="el-GR" sz="3200" smtClean="0">
                <a:latin typeface="Comic Sans MS" pitchFamily="66" charset="0"/>
              </a:rPr>
              <a:t>Προστιθέμενη αξία/Επεκτασιμότητα της καλής πρακτικής (2/2).</a:t>
            </a:r>
          </a:p>
        </p:txBody>
      </p:sp>
      <p:sp>
        <p:nvSpPr>
          <p:cNvPr id="3" name="2 - Θέση περιεχομένου"/>
          <p:cNvSpPr>
            <a:spLocks noGrp="1"/>
          </p:cNvSpPr>
          <p:nvPr>
            <p:ph idx="1"/>
          </p:nvPr>
        </p:nvSpPr>
        <p:spPr/>
        <p:txBody>
          <a:bodyPr>
            <a:normAutofit/>
          </a:bodyPr>
          <a:lstStyle/>
          <a:p>
            <a:pPr marL="0" indent="0" eaLnBrk="1" fontAlgn="auto" hangingPunct="1">
              <a:spcAft>
                <a:spcPts val="0"/>
              </a:spcAft>
              <a:buFont typeface="Wingdings"/>
              <a:buNone/>
              <a:defRPr/>
            </a:pPr>
            <a:r>
              <a:rPr lang="el-GR" sz="2800" b="1" dirty="0" smtClean="0">
                <a:latin typeface="Comic Sans MS" pitchFamily="66" charset="0"/>
              </a:rPr>
              <a:t>Διεύρυνση της καλής πρακτικής και σε άλλους τομείς/αντικείμενα εντός και εκτός σχολικού προγράμματος:</a:t>
            </a:r>
          </a:p>
          <a:p>
            <a:pPr marL="0" indent="0" eaLnBrk="1" fontAlgn="auto" hangingPunct="1">
              <a:spcAft>
                <a:spcPts val="0"/>
              </a:spcAft>
              <a:buFont typeface="Wingdings"/>
              <a:buNone/>
              <a:defRPr/>
            </a:pPr>
            <a:endParaRPr lang="el-GR" sz="2800" dirty="0" smtClean="0">
              <a:latin typeface="Comic Sans MS" pitchFamily="66" charset="0"/>
            </a:endParaRPr>
          </a:p>
          <a:p>
            <a:pPr marL="0" indent="0" algn="just" eaLnBrk="1" fontAlgn="auto" hangingPunct="1">
              <a:spcAft>
                <a:spcPts val="0"/>
              </a:spcAft>
              <a:defRPr/>
            </a:pPr>
            <a:r>
              <a:rPr lang="el-GR" sz="2800" dirty="0" smtClean="0">
                <a:latin typeface="Comic Sans MS" pitchFamily="66" charset="0"/>
              </a:rPr>
              <a:t> </a:t>
            </a:r>
            <a:r>
              <a:rPr lang="el-GR" sz="2500" dirty="0" smtClean="0">
                <a:latin typeface="Comic Sans MS" pitchFamily="66" charset="0"/>
              </a:rPr>
              <a:t>Αξιοποίηση και εφαρμογή των γνώσεων που αποκόμισαν στο σχολικό πρόγραμμα</a:t>
            </a:r>
          </a:p>
          <a:p>
            <a:pPr marL="0" indent="0" algn="just" eaLnBrk="1" fontAlgn="auto" hangingPunct="1">
              <a:spcAft>
                <a:spcPts val="0"/>
              </a:spcAft>
              <a:defRPr/>
            </a:pPr>
            <a:endParaRPr lang="el-GR" sz="2500" dirty="0" smtClean="0">
              <a:latin typeface="Comic Sans MS" pitchFamily="66" charset="0"/>
            </a:endParaRPr>
          </a:p>
          <a:p>
            <a:pPr marL="0" indent="0" algn="just" eaLnBrk="1" fontAlgn="auto" hangingPunct="1">
              <a:spcAft>
                <a:spcPts val="0"/>
              </a:spcAft>
              <a:defRPr/>
            </a:pPr>
            <a:r>
              <a:rPr lang="el-GR" sz="2500" dirty="0" smtClean="0">
                <a:latin typeface="Comic Sans MS" pitchFamily="66" charset="0"/>
              </a:rPr>
              <a:t> Υιοθέτηση στάσεων και αντιλήψεων στη γενικότερη καθημερινότητά τους</a:t>
            </a:r>
          </a:p>
          <a:p>
            <a:pPr marL="360363" indent="-360363" eaLnBrk="1" fontAlgn="auto" hangingPunct="1">
              <a:spcAft>
                <a:spcPts val="0"/>
              </a:spcAft>
              <a:buClr>
                <a:srgbClr val="FF0000"/>
              </a:buClr>
              <a:buSzPct val="100000"/>
              <a:buFont typeface="Wingdings" pitchFamily="2" charset="2"/>
              <a:buChar char="Æ"/>
              <a:defRPr/>
            </a:pPr>
            <a:endParaRPr lang="el-GR" sz="2800" dirty="0">
              <a:latin typeface="Comic Sans MS" pitchFamily="66" charset="0"/>
            </a:endParaRPr>
          </a:p>
        </p:txBody>
      </p:sp>
      <p:sp>
        <p:nvSpPr>
          <p:cNvPr id="4" name="3 - Θέση αριθμού διαφάνειας"/>
          <p:cNvSpPr>
            <a:spLocks noGrp="1"/>
          </p:cNvSpPr>
          <p:nvPr>
            <p:ph type="sldNum" sz="quarter" idx="12"/>
          </p:nvPr>
        </p:nvSpPr>
        <p:spPr/>
        <p:txBody>
          <a:bodyPr>
            <a:normAutofit/>
          </a:bodyPr>
          <a:lstStyle/>
          <a:p>
            <a:pPr>
              <a:defRPr/>
            </a:pPr>
            <a:fld id="{17347D50-DB0D-4EC9-9F07-BCC4105833F0}" type="slidenum">
              <a:rPr lang="el-GR"/>
              <a:pPr>
                <a:defRPr/>
              </a:pPr>
              <a:t>32</a:t>
            </a:fld>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p:txBody>
          <a:bodyPr/>
          <a:lstStyle/>
          <a:p>
            <a:pPr eaLnBrk="1" hangingPunct="1"/>
            <a:r>
              <a:rPr lang="el-GR" sz="3200" smtClean="0">
                <a:latin typeface="Comic Sans MS" pitchFamily="66" charset="0"/>
              </a:rPr>
              <a:t>Αποτίμηση της καλής πρακτικής.</a:t>
            </a:r>
          </a:p>
        </p:txBody>
      </p:sp>
      <p:sp>
        <p:nvSpPr>
          <p:cNvPr id="3" name="2 - Θέση περιεχομένου"/>
          <p:cNvSpPr>
            <a:spLocks noGrp="1"/>
          </p:cNvSpPr>
          <p:nvPr>
            <p:ph idx="1"/>
          </p:nvPr>
        </p:nvSpPr>
        <p:spPr/>
        <p:txBody>
          <a:bodyPr>
            <a:noAutofit/>
          </a:bodyPr>
          <a:lstStyle/>
          <a:p>
            <a:pPr marL="0" indent="0" eaLnBrk="1" fontAlgn="auto" hangingPunct="1">
              <a:spcAft>
                <a:spcPts val="0"/>
              </a:spcAft>
              <a:buClr>
                <a:srgbClr val="FF0000"/>
              </a:buClr>
              <a:buSzPct val="100000"/>
              <a:buFont typeface="Wingdings"/>
              <a:buNone/>
              <a:defRPr/>
            </a:pPr>
            <a:r>
              <a:rPr lang="el-GR" sz="2800" dirty="0" smtClean="0">
                <a:latin typeface="Comic Sans MS" pitchFamily="66" charset="0"/>
              </a:rPr>
              <a:t>Καθοδηγητικά ερωτήματα:</a:t>
            </a:r>
          </a:p>
          <a:p>
            <a:pPr marL="360363" indent="-360363" eaLnBrk="1" fontAlgn="auto" hangingPunct="1">
              <a:spcAft>
                <a:spcPts val="0"/>
              </a:spcAft>
              <a:buClr>
                <a:srgbClr val="FF0000"/>
              </a:buClr>
              <a:buSzPct val="100000"/>
              <a:buFont typeface="Wingdings" pitchFamily="2" charset="2"/>
              <a:buChar char=""/>
              <a:defRPr/>
            </a:pPr>
            <a:r>
              <a:rPr lang="el-GR" sz="2800" dirty="0" smtClean="0">
                <a:latin typeface="Comic Sans MS" pitchFamily="66" charset="0"/>
              </a:rPr>
              <a:t>Ποια είναι τα καινοτόμα στοιχεία της;</a:t>
            </a:r>
          </a:p>
          <a:p>
            <a:pPr marL="360363" indent="-360363" eaLnBrk="1" fontAlgn="auto" hangingPunct="1">
              <a:spcAft>
                <a:spcPts val="0"/>
              </a:spcAft>
              <a:buClr>
                <a:srgbClr val="FF0000"/>
              </a:buClr>
              <a:buSzPct val="100000"/>
              <a:buFont typeface="Wingdings" pitchFamily="2" charset="2"/>
              <a:buChar char=""/>
              <a:defRPr/>
            </a:pPr>
            <a:r>
              <a:rPr lang="el-GR" sz="2800" dirty="0" smtClean="0">
                <a:latin typeface="Comic Sans MS" pitchFamily="66" charset="0"/>
              </a:rPr>
              <a:t>Πώς συνέβαλε στη βελτίωση της διδακτικής πράξης;</a:t>
            </a:r>
          </a:p>
          <a:p>
            <a:pPr marL="360363" indent="-360363" eaLnBrk="1" fontAlgn="auto" hangingPunct="1">
              <a:spcAft>
                <a:spcPts val="0"/>
              </a:spcAft>
              <a:buClr>
                <a:srgbClr val="FF0000"/>
              </a:buClr>
              <a:buSzPct val="100000"/>
              <a:buFont typeface="Wingdings" pitchFamily="2" charset="2"/>
              <a:buChar char=""/>
              <a:defRPr/>
            </a:pPr>
            <a:r>
              <a:rPr lang="el-GR" sz="2800" dirty="0" smtClean="0">
                <a:latin typeface="Comic Sans MS" pitchFamily="66" charset="0"/>
              </a:rPr>
              <a:t>Ποια είναι η παιδαγωγική της αξία;</a:t>
            </a:r>
          </a:p>
          <a:p>
            <a:pPr marL="360363" indent="-360363" eaLnBrk="1" fontAlgn="auto" hangingPunct="1">
              <a:spcAft>
                <a:spcPts val="0"/>
              </a:spcAft>
              <a:buClr>
                <a:srgbClr val="FF0000"/>
              </a:buClr>
              <a:buSzPct val="100000"/>
              <a:buFont typeface="Wingdings" pitchFamily="2" charset="2"/>
              <a:buChar char=""/>
              <a:defRPr/>
            </a:pPr>
            <a:r>
              <a:rPr lang="el-GR" sz="2800" dirty="0" smtClean="0">
                <a:latin typeface="Comic Sans MS" pitchFamily="66" charset="0"/>
              </a:rPr>
              <a:t>Πώς συνέβαλε στη σχολική καθημερινότητα;</a:t>
            </a:r>
            <a:endParaRPr lang="el-GR" sz="2800" dirty="0">
              <a:latin typeface="Comic Sans MS" pitchFamily="66" charset="0"/>
            </a:endParaRPr>
          </a:p>
        </p:txBody>
      </p:sp>
      <p:sp>
        <p:nvSpPr>
          <p:cNvPr id="4" name="3 - Θέση αριθμού διαφάνειας"/>
          <p:cNvSpPr>
            <a:spLocks noGrp="1"/>
          </p:cNvSpPr>
          <p:nvPr>
            <p:ph type="sldNum" sz="quarter" idx="12"/>
          </p:nvPr>
        </p:nvSpPr>
        <p:spPr/>
        <p:txBody>
          <a:bodyPr>
            <a:normAutofit/>
          </a:bodyPr>
          <a:lstStyle/>
          <a:p>
            <a:pPr>
              <a:defRPr/>
            </a:pPr>
            <a:fld id="{E6AFCD59-9444-4AC7-9750-609D3E1A3692}" type="slidenum">
              <a:rPr lang="el-GR"/>
              <a:pPr>
                <a:defRPr/>
              </a:pPr>
              <a:t>33</a:t>
            </a:fld>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pPr eaLnBrk="1" hangingPunct="1"/>
            <a:r>
              <a:rPr lang="el-GR" sz="3200" smtClean="0">
                <a:latin typeface="Comic Sans MS" pitchFamily="66" charset="0"/>
              </a:rPr>
              <a:t>Συμπεράσματα.</a:t>
            </a:r>
          </a:p>
        </p:txBody>
      </p:sp>
      <p:sp>
        <p:nvSpPr>
          <p:cNvPr id="3" name="2 - Θέση περιεχομένου"/>
          <p:cNvSpPr>
            <a:spLocks noGrp="1"/>
          </p:cNvSpPr>
          <p:nvPr>
            <p:ph idx="1"/>
          </p:nvPr>
        </p:nvSpPr>
        <p:spPr/>
        <p:txBody>
          <a:bodyPr>
            <a:normAutofit fontScale="92500"/>
          </a:bodyPr>
          <a:lstStyle/>
          <a:p>
            <a:pPr marL="0" indent="0" eaLnBrk="1" fontAlgn="auto" hangingPunct="1">
              <a:spcAft>
                <a:spcPts val="0"/>
              </a:spcAft>
              <a:buClr>
                <a:srgbClr val="FF0000"/>
              </a:buClr>
              <a:buSzPct val="100000"/>
              <a:buFont typeface="Wingdings"/>
              <a:buNone/>
              <a:defRPr/>
            </a:pPr>
            <a:r>
              <a:rPr lang="el-GR" dirty="0" smtClean="0">
                <a:latin typeface="Comic Sans MS" pitchFamily="66" charset="0"/>
              </a:rPr>
              <a:t>Συμπεράσματα από την εφαρμογή της συγκεκριμένης καλής πρακτικής στο Σχολείο σας:</a:t>
            </a:r>
          </a:p>
          <a:p>
            <a:pPr marL="0" indent="0" eaLnBrk="1" fontAlgn="auto" hangingPunct="1">
              <a:spcAft>
                <a:spcPts val="0"/>
              </a:spcAft>
              <a:buClr>
                <a:srgbClr val="FF0000"/>
              </a:buClr>
              <a:buSzPct val="100000"/>
              <a:defRPr/>
            </a:pPr>
            <a:r>
              <a:rPr lang="el-GR" dirty="0" smtClean="0">
                <a:latin typeface="Comic Sans MS" pitchFamily="66" charset="0"/>
              </a:rPr>
              <a:t> </a:t>
            </a:r>
            <a:r>
              <a:rPr lang="el-GR" sz="2200" dirty="0" smtClean="0">
                <a:latin typeface="Comic Sans MS" pitchFamily="66" charset="0"/>
              </a:rPr>
              <a:t>Καθολικά συμμετοχική, βιωματική και παιγνιώδης δραστηριότητα</a:t>
            </a:r>
          </a:p>
          <a:p>
            <a:pPr marL="0" indent="0" eaLnBrk="1" fontAlgn="auto" hangingPunct="1">
              <a:spcAft>
                <a:spcPts val="0"/>
              </a:spcAft>
              <a:buClr>
                <a:srgbClr val="FF0000"/>
              </a:buClr>
              <a:buSzPct val="100000"/>
              <a:defRPr/>
            </a:pPr>
            <a:r>
              <a:rPr lang="el-GR" sz="2200" dirty="0" smtClean="0">
                <a:latin typeface="Comic Sans MS" pitchFamily="66" charset="0"/>
              </a:rPr>
              <a:t> Ένταξη στόχων διδακτικής πράξης στη δημιουργία του παιχνιδιού</a:t>
            </a:r>
          </a:p>
          <a:p>
            <a:pPr marL="0" indent="0" eaLnBrk="1" fontAlgn="auto" hangingPunct="1">
              <a:spcAft>
                <a:spcPts val="0"/>
              </a:spcAft>
              <a:buClr>
                <a:srgbClr val="FF0000"/>
              </a:buClr>
              <a:buSzPct val="100000"/>
              <a:defRPr/>
            </a:pPr>
            <a:r>
              <a:rPr lang="el-GR" sz="2200" dirty="0" smtClean="0">
                <a:latin typeface="Comic Sans MS" pitchFamily="66" charset="0"/>
              </a:rPr>
              <a:t> Ανταλλαγή απόψεων και ενίσχυση των φιλικών σχέσεων μεταξύ των μαθητών μέσα από συνεργατικές δραστηριότητες</a:t>
            </a:r>
          </a:p>
          <a:p>
            <a:pPr marL="0" indent="0" eaLnBrk="1" fontAlgn="auto" hangingPunct="1">
              <a:spcAft>
                <a:spcPts val="0"/>
              </a:spcAft>
              <a:buClr>
                <a:srgbClr val="FF0000"/>
              </a:buClr>
              <a:buSzPct val="100000"/>
              <a:defRPr/>
            </a:pPr>
            <a:r>
              <a:rPr lang="el-GR" sz="2200" dirty="0" smtClean="0">
                <a:latin typeface="Comic Sans MS" pitchFamily="66" charset="0"/>
              </a:rPr>
              <a:t> Καλλιέργεια κριτικής ικανότητας και συνειδητοποίησης της μάθησης ως δημιουργική και ευχάριστη διαδικασία</a:t>
            </a:r>
          </a:p>
          <a:p>
            <a:pPr marL="0" indent="0" eaLnBrk="1" fontAlgn="auto" hangingPunct="1">
              <a:spcAft>
                <a:spcPts val="0"/>
              </a:spcAft>
              <a:buClr>
                <a:srgbClr val="FF0000"/>
              </a:buClr>
              <a:buSzPct val="100000"/>
              <a:defRPr/>
            </a:pPr>
            <a:r>
              <a:rPr lang="el-GR" sz="2200" dirty="0" smtClean="0">
                <a:latin typeface="Comic Sans MS" pitchFamily="66" charset="0"/>
              </a:rPr>
              <a:t> Αξιοποίηση των θετικών στοιχείων όλων των μαθητών</a:t>
            </a:r>
          </a:p>
          <a:p>
            <a:pPr marL="0" indent="0" eaLnBrk="1" fontAlgn="auto" hangingPunct="1">
              <a:spcAft>
                <a:spcPts val="0"/>
              </a:spcAft>
              <a:buClr>
                <a:srgbClr val="FF0000"/>
              </a:buClr>
              <a:buSzPct val="100000"/>
              <a:defRPr/>
            </a:pPr>
            <a:r>
              <a:rPr lang="el-GR" sz="2200" dirty="0" smtClean="0">
                <a:latin typeface="Comic Sans MS" pitchFamily="66" charset="0"/>
              </a:rPr>
              <a:t> Ανάδειξη παιδαγωγικών, κοινωνικών και πολιτισμικών ωφελειών</a:t>
            </a:r>
          </a:p>
          <a:p>
            <a:pPr marL="0" indent="0" eaLnBrk="1" fontAlgn="auto" hangingPunct="1">
              <a:spcAft>
                <a:spcPts val="0"/>
              </a:spcAft>
              <a:buClr>
                <a:srgbClr val="FF0000"/>
              </a:buClr>
              <a:buSzPct val="100000"/>
              <a:defRPr/>
            </a:pPr>
            <a:endParaRPr lang="el-GR" dirty="0" smtClean="0">
              <a:latin typeface="Comic Sans MS" pitchFamily="66" charset="0"/>
            </a:endParaRPr>
          </a:p>
          <a:p>
            <a:pPr marL="360363" indent="-360363" eaLnBrk="1" fontAlgn="auto" hangingPunct="1">
              <a:spcAft>
                <a:spcPts val="0"/>
              </a:spcAft>
              <a:buClr>
                <a:srgbClr val="FF0000"/>
              </a:buClr>
              <a:buSzPct val="100000"/>
              <a:buFont typeface="Wingdings" pitchFamily="2" charset="2"/>
              <a:buChar char=""/>
              <a:defRPr/>
            </a:pPr>
            <a:endParaRPr lang="el-GR" dirty="0">
              <a:latin typeface="Comic Sans MS" pitchFamily="66" charset="0"/>
            </a:endParaRPr>
          </a:p>
        </p:txBody>
      </p:sp>
      <p:sp>
        <p:nvSpPr>
          <p:cNvPr id="4" name="3 - Θέση αριθμού διαφάνειας"/>
          <p:cNvSpPr>
            <a:spLocks noGrp="1"/>
          </p:cNvSpPr>
          <p:nvPr>
            <p:ph type="sldNum" sz="quarter" idx="12"/>
          </p:nvPr>
        </p:nvSpPr>
        <p:spPr/>
        <p:txBody>
          <a:bodyPr>
            <a:normAutofit/>
          </a:bodyPr>
          <a:lstStyle/>
          <a:p>
            <a:pPr>
              <a:defRPr/>
            </a:pPr>
            <a:fld id="{44584320-9844-4916-B3BE-DB2C9453D8C7}" type="slidenum">
              <a:rPr lang="el-GR"/>
              <a:pPr>
                <a:defRPr/>
              </a:pPr>
              <a:t>34</a:t>
            </a:fld>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p:txBody>
          <a:bodyPr/>
          <a:lstStyle/>
          <a:p>
            <a:pPr eaLnBrk="1" hangingPunct="1"/>
            <a:r>
              <a:rPr lang="el-GR" sz="3200" smtClean="0">
                <a:latin typeface="Comic Sans MS" pitchFamily="66" charset="0"/>
              </a:rPr>
              <a:t>Βιβλιογραφικές αναφορές.</a:t>
            </a:r>
          </a:p>
        </p:txBody>
      </p:sp>
      <p:sp>
        <p:nvSpPr>
          <p:cNvPr id="26627" name="2 - Θέση περιεχομένου"/>
          <p:cNvSpPr>
            <a:spLocks noGrp="1"/>
          </p:cNvSpPr>
          <p:nvPr>
            <p:ph idx="1"/>
          </p:nvPr>
        </p:nvSpPr>
        <p:spPr>
          <a:xfrm>
            <a:off x="467544" y="2132856"/>
            <a:ext cx="8229600" cy="4389120"/>
          </a:xfrm>
        </p:spPr>
        <p:txBody>
          <a:bodyPr>
            <a:normAutofit/>
          </a:bodyPr>
          <a:lstStyle/>
          <a:p>
            <a:pPr lvl="0"/>
            <a:r>
              <a:rPr lang="el-GR" sz="2000" dirty="0" smtClean="0"/>
              <a:t>Σχολικό βιβλίο Μελέτης Γ’ δημοτικού</a:t>
            </a:r>
          </a:p>
          <a:p>
            <a:pPr lvl="0"/>
            <a:r>
              <a:rPr lang="el-GR" sz="2000" dirty="0" smtClean="0"/>
              <a:t>Σχολικό βιβλίο Γλώσσας Γ’ δημοτικού και Στ’ δημοτικού </a:t>
            </a:r>
          </a:p>
          <a:p>
            <a:pPr lvl="0"/>
            <a:r>
              <a:rPr lang="el-GR" sz="2000" dirty="0" smtClean="0"/>
              <a:t>Σχολικό βιβλίο Ιστορίας Γ’ δημοτικού και Στ’ δημοτικού</a:t>
            </a:r>
          </a:p>
          <a:p>
            <a:pPr lvl="0"/>
            <a:r>
              <a:rPr lang="el-GR" sz="2000" dirty="0" smtClean="0"/>
              <a:t>Σχολικό βιβλίο Φυσικής Στ’ δημοτικού</a:t>
            </a:r>
          </a:p>
          <a:p>
            <a:pPr lvl="0"/>
            <a:r>
              <a:rPr lang="el-GR" sz="2000" dirty="0" smtClean="0"/>
              <a:t>Βιβλίο «Οδύσσεια, η πολυμήχανη ιστορία» της Μαρίας </a:t>
            </a:r>
            <a:r>
              <a:rPr lang="el-GR" sz="2000" dirty="0" err="1" smtClean="0"/>
              <a:t>Αγγελίδου</a:t>
            </a:r>
            <a:endParaRPr lang="el-GR" sz="2000" dirty="0" smtClean="0"/>
          </a:p>
          <a:p>
            <a:pPr lvl="0"/>
            <a:r>
              <a:rPr lang="el-GR" sz="2000" dirty="0" smtClean="0"/>
              <a:t>Συναρπαστικοί μύθοι και θρύλοι, εκδόσεις Σαββάλας</a:t>
            </a:r>
          </a:p>
          <a:p>
            <a:pPr lvl="0"/>
            <a:r>
              <a:rPr lang="en-US" sz="2000" dirty="0" smtClean="0"/>
              <a:t>The song of the sea, </a:t>
            </a:r>
            <a:r>
              <a:rPr lang="el-GR" sz="2000" dirty="0" smtClean="0"/>
              <a:t>ταινία</a:t>
            </a:r>
          </a:p>
          <a:p>
            <a:pPr lvl="0"/>
            <a:r>
              <a:rPr lang="el-GR" sz="2000" dirty="0" smtClean="0"/>
              <a:t>Ο πλανήτης των θησαυρών, ταινία</a:t>
            </a:r>
          </a:p>
          <a:p>
            <a:pPr lvl="0"/>
            <a:r>
              <a:rPr lang="el-GR" sz="2000" dirty="0" smtClean="0"/>
              <a:t>Μύθος των </a:t>
            </a:r>
            <a:r>
              <a:rPr lang="el-GR" sz="2000" dirty="0" err="1" smtClean="0"/>
              <a:t>Σέλκις</a:t>
            </a:r>
            <a:endParaRPr lang="el-GR" sz="2000" dirty="0" smtClean="0"/>
          </a:p>
          <a:p>
            <a:pPr lvl="0"/>
            <a:r>
              <a:rPr lang="el-GR" sz="2000" dirty="0" smtClean="0"/>
              <a:t>Μύθος για τη Γοργόνα, αδελφή του Μ. Αλέξανδρου</a:t>
            </a:r>
          </a:p>
          <a:p>
            <a:pPr marL="176213" indent="-176213" eaLnBrk="1" hangingPunct="1">
              <a:spcBef>
                <a:spcPct val="0"/>
              </a:spcBef>
              <a:buFont typeface="Wingdings" pitchFamily="2" charset="2"/>
              <a:buNone/>
            </a:pPr>
            <a:endParaRPr lang="el-GR" sz="2000" dirty="0" smtClean="0">
              <a:latin typeface="Comic Sans MS" pitchFamily="66" charset="0"/>
            </a:endParaRPr>
          </a:p>
        </p:txBody>
      </p:sp>
      <p:sp>
        <p:nvSpPr>
          <p:cNvPr id="4" name="3 - Θέση αριθμού διαφάνειας"/>
          <p:cNvSpPr>
            <a:spLocks noGrp="1"/>
          </p:cNvSpPr>
          <p:nvPr>
            <p:ph type="sldNum" sz="quarter" idx="12"/>
          </p:nvPr>
        </p:nvSpPr>
        <p:spPr/>
        <p:txBody>
          <a:bodyPr>
            <a:normAutofit/>
          </a:bodyPr>
          <a:lstStyle/>
          <a:p>
            <a:pPr>
              <a:defRPr/>
            </a:pPr>
            <a:fld id="{C6B5495D-6825-42F6-9741-DF864AA2ECD3}" type="slidenum">
              <a:rPr lang="el-GR"/>
              <a:pPr>
                <a:defRPr/>
              </a:pPr>
              <a:t>35</a:t>
            </a:fld>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p:txBody>
          <a:bodyPr/>
          <a:lstStyle/>
          <a:p>
            <a:pPr eaLnBrk="1" hangingPunct="1"/>
            <a:r>
              <a:rPr lang="el-GR" sz="3200" smtClean="0">
                <a:latin typeface="Comic Sans MS" pitchFamily="66" charset="0"/>
              </a:rPr>
              <a:t>Βιβλιογραφικές αναφορές.</a:t>
            </a:r>
          </a:p>
        </p:txBody>
      </p:sp>
      <p:sp>
        <p:nvSpPr>
          <p:cNvPr id="26627" name="2 - Θέση περιεχομένου"/>
          <p:cNvSpPr>
            <a:spLocks noGrp="1"/>
          </p:cNvSpPr>
          <p:nvPr>
            <p:ph idx="1"/>
          </p:nvPr>
        </p:nvSpPr>
        <p:spPr/>
        <p:txBody>
          <a:bodyPr>
            <a:noAutofit/>
          </a:bodyPr>
          <a:lstStyle/>
          <a:p>
            <a:pPr lvl="0"/>
            <a:r>
              <a:rPr lang="el-GR" sz="2000" dirty="0" smtClean="0"/>
              <a:t>Άρθρα για τη γοργόνα των Οινουσσών, τη γοργόνα της Κοπεγχάγης και τη γοργόνα του Περού</a:t>
            </a:r>
          </a:p>
          <a:p>
            <a:pPr lvl="0"/>
            <a:r>
              <a:rPr lang="el-GR" sz="2000" dirty="0" smtClean="0"/>
              <a:t>Άρθρα για την κωπηλασία, κολύμβηση, </a:t>
            </a:r>
            <a:r>
              <a:rPr lang="el-GR" sz="2000" dirty="0" err="1" smtClean="0"/>
              <a:t>τρίαθλο</a:t>
            </a:r>
            <a:r>
              <a:rPr lang="el-GR" sz="2000" dirty="0" smtClean="0"/>
              <a:t>, ιστιοπλοΐα </a:t>
            </a:r>
          </a:p>
          <a:p>
            <a:pPr lvl="0"/>
            <a:r>
              <a:rPr lang="el-GR" sz="2000" dirty="0" err="1" smtClean="0"/>
              <a:t>Βιντεάκια</a:t>
            </a:r>
            <a:r>
              <a:rPr lang="el-GR" sz="2000" dirty="0" smtClean="0"/>
              <a:t> για </a:t>
            </a:r>
            <a:r>
              <a:rPr lang="el-GR" sz="2000" dirty="0" err="1" smtClean="0"/>
              <a:t>παραολυμπιονίκες</a:t>
            </a:r>
            <a:r>
              <a:rPr lang="el-GR" sz="2000" dirty="0" smtClean="0"/>
              <a:t> κολύμβησης από το </a:t>
            </a:r>
            <a:r>
              <a:rPr lang="en-US" sz="2000" dirty="0" smtClean="0"/>
              <a:t>YouTube</a:t>
            </a:r>
            <a:endParaRPr lang="el-GR" sz="2000" dirty="0" smtClean="0"/>
          </a:p>
          <a:p>
            <a:pPr lvl="0"/>
            <a:r>
              <a:rPr lang="el-GR" sz="2000" dirty="0" err="1" smtClean="0"/>
              <a:t>Βιντεάκια</a:t>
            </a:r>
            <a:r>
              <a:rPr lang="el-GR" sz="2000" dirty="0" smtClean="0"/>
              <a:t> σχετικά με τη θαλάσσια ρύπανση της Μεσογείου από το </a:t>
            </a:r>
            <a:r>
              <a:rPr lang="en-US" sz="2000" dirty="0" smtClean="0"/>
              <a:t>YouTube</a:t>
            </a:r>
            <a:endParaRPr lang="el-GR" sz="2000" dirty="0" smtClean="0"/>
          </a:p>
          <a:p>
            <a:pPr lvl="0"/>
            <a:r>
              <a:rPr lang="el-GR" sz="2000" dirty="0" err="1" smtClean="0"/>
              <a:t>Βιντεάκια</a:t>
            </a:r>
            <a:r>
              <a:rPr lang="el-GR" sz="2000" dirty="0" smtClean="0"/>
              <a:t> σχετικά με τα ναυτικά ατυχήματα από το </a:t>
            </a:r>
            <a:r>
              <a:rPr lang="en-US" sz="2000" dirty="0" smtClean="0"/>
              <a:t>YouTube</a:t>
            </a:r>
            <a:endParaRPr lang="el-GR" sz="2000" dirty="0" smtClean="0"/>
          </a:p>
          <a:p>
            <a:pPr lvl="0"/>
            <a:r>
              <a:rPr lang="el-GR" sz="2000" dirty="0" smtClean="0"/>
              <a:t>Εγκυκλοπαίδειες </a:t>
            </a:r>
            <a:r>
              <a:rPr lang="en-US" sz="2000" dirty="0" err="1" smtClean="0"/>
              <a:t>Filomathix</a:t>
            </a:r>
            <a:endParaRPr lang="el-GR" sz="2000" dirty="0" smtClean="0"/>
          </a:p>
          <a:p>
            <a:pPr lvl="0"/>
            <a:r>
              <a:rPr lang="el-GR" sz="2000" dirty="0" smtClean="0"/>
              <a:t>Εφημερίδες «Οι Ερευνητές πάνε παντού»</a:t>
            </a:r>
          </a:p>
          <a:p>
            <a:pPr lvl="0"/>
            <a:r>
              <a:rPr lang="el-GR" sz="2000" dirty="0" smtClean="0"/>
              <a:t>Το τραγούδι «Αχ θάλασσα μου σκοτεινή»</a:t>
            </a:r>
          </a:p>
          <a:p>
            <a:pPr lvl="0"/>
            <a:r>
              <a:rPr lang="el-GR" sz="2000" dirty="0" smtClean="0"/>
              <a:t>Υλικό από την Ελληνική </a:t>
            </a:r>
            <a:r>
              <a:rPr lang="el-GR" sz="2000" dirty="0" err="1" smtClean="0"/>
              <a:t>Φυκολογική</a:t>
            </a:r>
            <a:r>
              <a:rPr lang="el-GR" sz="2000" dirty="0" smtClean="0"/>
              <a:t> Εταιρεία</a:t>
            </a:r>
          </a:p>
          <a:p>
            <a:pPr lvl="0"/>
            <a:r>
              <a:rPr lang="el-GR" sz="2000" dirty="0" smtClean="0"/>
              <a:t>Υλικό από τα ΚΠΕ «Θάλασσα και Μόλυνση»</a:t>
            </a:r>
          </a:p>
          <a:p>
            <a:pPr lvl="0"/>
            <a:r>
              <a:rPr lang="el-GR" sz="2000" dirty="0" smtClean="0"/>
              <a:t>Παγκόσμιος γεωπολιτικός χάρτης</a:t>
            </a:r>
          </a:p>
          <a:p>
            <a:pPr marL="176213" indent="-176213" eaLnBrk="1" hangingPunct="1">
              <a:spcBef>
                <a:spcPct val="0"/>
              </a:spcBef>
              <a:buFont typeface="Wingdings" pitchFamily="2" charset="2"/>
              <a:buNone/>
            </a:pPr>
            <a:endParaRPr lang="el-GR" sz="2000" dirty="0" smtClean="0">
              <a:latin typeface="Comic Sans MS" pitchFamily="66" charset="0"/>
            </a:endParaRPr>
          </a:p>
        </p:txBody>
      </p:sp>
      <p:sp>
        <p:nvSpPr>
          <p:cNvPr id="4" name="3 - Θέση αριθμού διαφάνειας"/>
          <p:cNvSpPr>
            <a:spLocks noGrp="1"/>
          </p:cNvSpPr>
          <p:nvPr>
            <p:ph type="sldNum" sz="quarter" idx="12"/>
          </p:nvPr>
        </p:nvSpPr>
        <p:spPr/>
        <p:txBody>
          <a:bodyPr>
            <a:normAutofit/>
          </a:bodyPr>
          <a:lstStyle/>
          <a:p>
            <a:pPr>
              <a:defRPr/>
            </a:pPr>
            <a:fld id="{C6B5495D-6825-42F6-9741-DF864AA2ECD3}" type="slidenum">
              <a:rPr lang="el-GR"/>
              <a:pPr>
                <a:defRPr/>
              </a:pPr>
              <a:t>36</a:t>
            </a:fld>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lstStyle/>
          <a:p>
            <a:pPr eaLnBrk="1" hangingPunct="1"/>
            <a:r>
              <a:rPr lang="el-GR" sz="3200" dirty="0" smtClean="0">
                <a:latin typeface="Comic Sans MS" pitchFamily="66" charset="0"/>
              </a:rPr>
              <a:t>Στόχοι της καλής πρακτικής (1/2).</a:t>
            </a:r>
          </a:p>
        </p:txBody>
      </p:sp>
      <p:sp>
        <p:nvSpPr>
          <p:cNvPr id="3" name="2 - Θέση περιεχομένου"/>
          <p:cNvSpPr>
            <a:spLocks noGrp="1"/>
          </p:cNvSpPr>
          <p:nvPr>
            <p:ph idx="1"/>
          </p:nvPr>
        </p:nvSpPr>
        <p:spPr>
          <a:xfrm>
            <a:off x="467544" y="1844824"/>
            <a:ext cx="8153400" cy="5573216"/>
          </a:xfrm>
        </p:spPr>
        <p:txBody>
          <a:bodyPr>
            <a:noAutofit/>
          </a:bodyPr>
          <a:lstStyle/>
          <a:p>
            <a:pPr marL="0" indent="0" eaLnBrk="1" fontAlgn="auto" hangingPunct="1">
              <a:spcAft>
                <a:spcPts val="0"/>
              </a:spcAft>
              <a:buFont typeface="Wingdings"/>
              <a:buNone/>
              <a:defRPr/>
            </a:pPr>
            <a:r>
              <a:rPr lang="el-GR" sz="2500" b="1" dirty="0" smtClean="0">
                <a:latin typeface="Comic Sans MS" pitchFamily="66" charset="0"/>
              </a:rPr>
              <a:t>Στόχοι της συγκεκριμένης καλής πρακτικής, σύμφωνα με το Δ.Ε.Π.Π.Σ./Α.Π.Σ. που διατρέχουν όλο το πρόγραμμα (ενδεικτικά):</a:t>
            </a:r>
          </a:p>
          <a:p>
            <a:pPr marL="360363" indent="-360363" eaLnBrk="1" fontAlgn="auto" hangingPunct="1">
              <a:spcAft>
                <a:spcPts val="0"/>
              </a:spcAft>
              <a:buClr>
                <a:srgbClr val="0070C0"/>
              </a:buClr>
              <a:buSzPct val="100000"/>
              <a:buFont typeface="Wingdings" pitchFamily="2" charset="2"/>
              <a:buChar char="Ø"/>
              <a:defRPr/>
            </a:pPr>
            <a:r>
              <a:rPr lang="el-GR" sz="2500" dirty="0" smtClean="0">
                <a:latin typeface="Comic Sans MS" pitchFamily="66" charset="0"/>
              </a:rPr>
              <a:t>Γνωστικοί:</a:t>
            </a:r>
          </a:p>
          <a:p>
            <a:pPr marL="360363" indent="-360363" eaLnBrk="1" fontAlgn="auto" hangingPunct="1">
              <a:spcAft>
                <a:spcPts val="0"/>
              </a:spcAft>
              <a:buClr>
                <a:srgbClr val="0070C0"/>
              </a:buClr>
              <a:buSzPct val="100000"/>
              <a:buNone/>
              <a:defRPr/>
            </a:pPr>
            <a:r>
              <a:rPr lang="el-GR" sz="2500" dirty="0" smtClean="0">
                <a:latin typeface="Comic Sans MS" pitchFamily="66" charset="0"/>
              </a:rPr>
              <a:t>Να είναι σε θέση ο μαθητής να επιλέγει, να παρατηρεί, να υποθέτει, να ερμηνεύει, να ορίζει, να επιλύει προβλήματα, να συμπεραίνει και να συσχετίζει έννοιες μεταξύ τους</a:t>
            </a:r>
          </a:p>
          <a:p>
            <a:pPr marL="360363" indent="-360363" eaLnBrk="1" fontAlgn="auto" hangingPunct="1">
              <a:spcAft>
                <a:spcPts val="0"/>
              </a:spcAft>
              <a:buClr>
                <a:srgbClr val="0070C0"/>
              </a:buClr>
              <a:buSzPct val="100000"/>
              <a:buFont typeface="Wingdings" pitchFamily="2" charset="2"/>
              <a:buChar char="Ø"/>
              <a:defRPr/>
            </a:pPr>
            <a:r>
              <a:rPr lang="el-GR" sz="2500" dirty="0" smtClean="0">
                <a:latin typeface="Comic Sans MS" pitchFamily="66" charset="0"/>
              </a:rPr>
              <a:t>Συναισθηματικοί: </a:t>
            </a:r>
          </a:p>
          <a:p>
            <a:pPr marL="360363" indent="-360363" eaLnBrk="1" fontAlgn="auto" hangingPunct="1">
              <a:spcAft>
                <a:spcPts val="0"/>
              </a:spcAft>
              <a:buClr>
                <a:srgbClr val="0070C0"/>
              </a:buClr>
              <a:buSzPct val="100000"/>
              <a:buNone/>
              <a:defRPr/>
            </a:pPr>
            <a:r>
              <a:rPr lang="el-GR" sz="2500" dirty="0" smtClean="0">
                <a:latin typeface="Comic Sans MS" pitchFamily="66" charset="0"/>
              </a:rPr>
              <a:t>Να αποδέχεται, να απορρίπτει, να διερωτάται, να εκτιμά, να είναι ευνοϊκά διακείμενος απέναντι σε άλλους πολιτισμούς και αντιλήψεις</a:t>
            </a:r>
          </a:p>
          <a:p>
            <a:pPr marL="360363" indent="-360363" eaLnBrk="1" fontAlgn="auto" hangingPunct="1">
              <a:spcAft>
                <a:spcPts val="0"/>
              </a:spcAft>
              <a:buClr>
                <a:srgbClr val="0070C0"/>
              </a:buClr>
              <a:buSzPct val="100000"/>
              <a:buFont typeface="Wingdings" pitchFamily="2" charset="2"/>
              <a:buChar char="Ø"/>
              <a:defRPr/>
            </a:pPr>
            <a:endParaRPr lang="en-US" sz="2500" dirty="0" smtClean="0">
              <a:latin typeface="Comic Sans MS" pitchFamily="66" charset="0"/>
            </a:endParaRPr>
          </a:p>
        </p:txBody>
      </p:sp>
      <p:sp>
        <p:nvSpPr>
          <p:cNvPr id="4" name="3 - Θέση αριθμού διαφάνειας"/>
          <p:cNvSpPr>
            <a:spLocks noGrp="1"/>
          </p:cNvSpPr>
          <p:nvPr>
            <p:ph type="sldNum" sz="quarter" idx="12"/>
          </p:nvPr>
        </p:nvSpPr>
        <p:spPr/>
        <p:txBody>
          <a:bodyPr>
            <a:normAutofit/>
          </a:bodyPr>
          <a:lstStyle/>
          <a:p>
            <a:pPr>
              <a:defRPr/>
            </a:pPr>
            <a:fld id="{AFAD0DB2-8ED4-4967-86BB-947BA55DE50F}" type="slidenum">
              <a:rPr lang="el-GR"/>
              <a:pPr>
                <a:defRPr/>
              </a:pPr>
              <a:t>4</a:t>
            </a:fld>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pPr eaLnBrk="1" hangingPunct="1"/>
            <a:r>
              <a:rPr lang="el-GR" sz="3200" smtClean="0">
                <a:latin typeface="Comic Sans MS" pitchFamily="66" charset="0"/>
              </a:rPr>
              <a:t>Στόχοι της καλής πρακτικής (1/2).</a:t>
            </a:r>
            <a:endParaRPr lang="el-GR" sz="3200" smtClean="0"/>
          </a:p>
        </p:txBody>
      </p:sp>
      <p:sp>
        <p:nvSpPr>
          <p:cNvPr id="5" name="4 - Θέση περιεχομένου"/>
          <p:cNvSpPr>
            <a:spLocks noGrp="1"/>
          </p:cNvSpPr>
          <p:nvPr>
            <p:ph idx="1"/>
          </p:nvPr>
        </p:nvSpPr>
        <p:spPr/>
        <p:txBody>
          <a:bodyPr>
            <a:normAutofit/>
          </a:bodyPr>
          <a:lstStyle/>
          <a:p>
            <a:pPr marL="360363" indent="-360363" eaLnBrk="1" fontAlgn="auto" hangingPunct="1">
              <a:spcAft>
                <a:spcPts val="0"/>
              </a:spcAft>
              <a:buClr>
                <a:srgbClr val="0070C0"/>
              </a:buClr>
              <a:buSzPct val="100000"/>
              <a:buFont typeface="Wingdings" pitchFamily="2" charset="2"/>
              <a:buChar char="Ø"/>
              <a:defRPr/>
            </a:pPr>
            <a:endParaRPr lang="el-GR" sz="2500" dirty="0" smtClean="0">
              <a:latin typeface="Comic Sans MS" pitchFamily="66" charset="0"/>
            </a:endParaRPr>
          </a:p>
          <a:p>
            <a:pPr marL="360363" indent="-360363" eaLnBrk="1" fontAlgn="auto" hangingPunct="1">
              <a:spcAft>
                <a:spcPts val="0"/>
              </a:spcAft>
              <a:buClr>
                <a:srgbClr val="0070C0"/>
              </a:buClr>
              <a:buSzPct val="100000"/>
              <a:buFont typeface="Wingdings" pitchFamily="2" charset="2"/>
              <a:buChar char="Ø"/>
              <a:defRPr/>
            </a:pPr>
            <a:r>
              <a:rPr lang="el-GR" sz="2500" dirty="0" smtClean="0">
                <a:latin typeface="Comic Sans MS" pitchFamily="66" charset="0"/>
              </a:rPr>
              <a:t>Ψυχολογικοί : Να ενισχύει ο μαθητής την αυτοπεποίθησή του, να καλλιεργεί την προσαρμοστικότητα σε διαφορετικά περιβάλλοντα, να αντλεί ικανοποίηση μέσω των δραστηριοτήτων</a:t>
            </a:r>
            <a:endParaRPr lang="en-US" sz="2500" dirty="0" smtClean="0">
              <a:latin typeface="Comic Sans MS" pitchFamily="66" charset="0"/>
            </a:endParaRPr>
          </a:p>
          <a:p>
            <a:pPr marL="360363" indent="-360363" eaLnBrk="1" fontAlgn="auto" hangingPunct="1">
              <a:spcAft>
                <a:spcPts val="0"/>
              </a:spcAft>
              <a:buClr>
                <a:srgbClr val="0070C0"/>
              </a:buClr>
              <a:buSzPct val="100000"/>
              <a:buFont typeface="Wingdings" pitchFamily="2" charset="2"/>
              <a:buChar char="Ø"/>
              <a:defRPr/>
            </a:pPr>
            <a:endParaRPr lang="en-US" sz="2500" dirty="0" smtClean="0">
              <a:latin typeface="Comic Sans MS" pitchFamily="66" charset="0"/>
            </a:endParaRPr>
          </a:p>
          <a:p>
            <a:pPr marL="360363" indent="-360363" eaLnBrk="1" fontAlgn="auto" hangingPunct="1">
              <a:spcAft>
                <a:spcPts val="0"/>
              </a:spcAft>
              <a:buClr>
                <a:srgbClr val="0070C0"/>
              </a:buClr>
              <a:buSzPct val="100000"/>
              <a:buFont typeface="Wingdings" pitchFamily="2" charset="2"/>
              <a:buChar char="Ø"/>
              <a:defRPr/>
            </a:pPr>
            <a:r>
              <a:rPr lang="el-GR" sz="2500" dirty="0" smtClean="0">
                <a:latin typeface="Comic Sans MS" pitchFamily="66" charset="0"/>
              </a:rPr>
              <a:t>Κοινωνικοί-Ανθρωπιστικοί: Ο μαθητής να συνεργάζεται, να εντάσσεται, να σέβεται και να αποδέχεται τη διαφορετικότητα</a:t>
            </a:r>
          </a:p>
          <a:p>
            <a:pPr marL="360363" indent="-360363" eaLnBrk="1" fontAlgn="auto" hangingPunct="1">
              <a:spcAft>
                <a:spcPts val="0"/>
              </a:spcAft>
              <a:buClr>
                <a:srgbClr val="0070C0"/>
              </a:buClr>
              <a:buSzPct val="100000"/>
              <a:buNone/>
              <a:defRPr/>
            </a:pPr>
            <a:endParaRPr lang="el-GR" sz="2800" dirty="0" smtClean="0">
              <a:latin typeface="Comic Sans MS" pitchFamily="66" charset="0"/>
            </a:endParaRPr>
          </a:p>
        </p:txBody>
      </p:sp>
      <p:sp>
        <p:nvSpPr>
          <p:cNvPr id="4" name="3 - Θέση αριθμού διαφάνειας"/>
          <p:cNvSpPr>
            <a:spLocks noGrp="1"/>
          </p:cNvSpPr>
          <p:nvPr>
            <p:ph type="sldNum" sz="quarter" idx="12"/>
          </p:nvPr>
        </p:nvSpPr>
        <p:spPr/>
        <p:txBody>
          <a:bodyPr>
            <a:normAutofit/>
          </a:bodyPr>
          <a:lstStyle/>
          <a:p>
            <a:pPr>
              <a:defRPr/>
            </a:pPr>
            <a:fld id="{E105ABF1-4CB5-45A4-85B8-94F36A017E02}" type="slidenum">
              <a:rPr lang="el-GR"/>
              <a:pPr>
                <a:defRPr/>
              </a:pPr>
              <a:t>5</a:t>
            </a:fld>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lstStyle/>
          <a:p>
            <a:pPr eaLnBrk="1" hangingPunct="1"/>
            <a:r>
              <a:rPr lang="el-GR" sz="3200" dirty="0" smtClean="0">
                <a:latin typeface="Comic Sans MS" pitchFamily="66" charset="0"/>
              </a:rPr>
              <a:t>Ρόλος του εκπαιδευτικού.</a:t>
            </a:r>
          </a:p>
        </p:txBody>
      </p:sp>
      <p:sp>
        <p:nvSpPr>
          <p:cNvPr id="3" name="2 - Θέση περιεχομένου"/>
          <p:cNvSpPr>
            <a:spLocks noGrp="1"/>
          </p:cNvSpPr>
          <p:nvPr>
            <p:ph idx="1"/>
          </p:nvPr>
        </p:nvSpPr>
        <p:spPr/>
        <p:txBody>
          <a:bodyPr>
            <a:normAutofit fontScale="85000" lnSpcReduction="20000"/>
          </a:bodyPr>
          <a:lstStyle/>
          <a:p>
            <a:pPr marL="0" indent="0" algn="just" eaLnBrk="1" fontAlgn="auto" hangingPunct="1">
              <a:spcAft>
                <a:spcPts val="0"/>
              </a:spcAft>
              <a:buFont typeface="Wingdings"/>
              <a:buNone/>
              <a:defRPr/>
            </a:pPr>
            <a:r>
              <a:rPr lang="el-GR" sz="2800" dirty="0" smtClean="0">
                <a:latin typeface="Comic Sans MS" pitchFamily="66" charset="0"/>
              </a:rPr>
              <a:t>Ο ρόλος του εκπαιδευτικού στη διάρκεια της καλής πρακτικής:</a:t>
            </a:r>
          </a:p>
          <a:p>
            <a:pPr marL="0" indent="0" algn="just" eaLnBrk="1" fontAlgn="auto" hangingPunct="1">
              <a:spcAft>
                <a:spcPts val="0"/>
              </a:spcAft>
              <a:buFont typeface="Wingdings"/>
              <a:buNone/>
              <a:defRPr/>
            </a:pPr>
            <a:endParaRPr lang="el-GR" sz="2800" dirty="0" smtClean="0">
              <a:latin typeface="Comic Sans MS" pitchFamily="66" charset="0"/>
            </a:endParaRPr>
          </a:p>
          <a:p>
            <a:pPr marL="0" indent="0" algn="just">
              <a:buFont typeface="Wingdings" pitchFamily="2" charset="2"/>
              <a:buChar char="ü"/>
              <a:defRPr/>
            </a:pPr>
            <a:r>
              <a:rPr lang="el-GR" sz="2900" dirty="0" smtClean="0">
                <a:latin typeface="Comic Sans MS" pitchFamily="66" charset="0"/>
              </a:rPr>
              <a:t>Να δημιουργεί όνειρα, προσδοκίες και να εξάπτει τη φαντασία</a:t>
            </a:r>
          </a:p>
          <a:p>
            <a:pPr marL="0" indent="0" algn="just">
              <a:buFont typeface="Wingdings" pitchFamily="2" charset="2"/>
              <a:buChar char="ü"/>
              <a:defRPr/>
            </a:pPr>
            <a:r>
              <a:rPr lang="el-GR" sz="2900" dirty="0" smtClean="0">
                <a:latin typeface="Comic Sans MS" pitchFamily="66" charset="0"/>
              </a:rPr>
              <a:t>Να καλλιεργεί την κριτική ικανότητα, τη συνεργασία και το σεβασμό, την πίστη στις δυνάμεις του καθενός, τη μαχητικότητα, την ανάληψη ευθυνών και πρωτοβουλιών, τη διαχείριση προβλημάτων που αφορούν στην καθημερινή ζωή</a:t>
            </a:r>
          </a:p>
          <a:p>
            <a:pPr marL="0" indent="0" algn="just">
              <a:buFont typeface="Wingdings" pitchFamily="2" charset="2"/>
              <a:buChar char="ü"/>
              <a:defRPr/>
            </a:pPr>
            <a:r>
              <a:rPr lang="el-GR" sz="2900" dirty="0" smtClean="0">
                <a:latin typeface="Comic Sans MS" pitchFamily="66" charset="0"/>
              </a:rPr>
              <a:t>Να αντιμετωπίζει τη σχολική πραγματικότητα ως πεδίο μελέτης και πρόκλησης με συνεχείς επιμορφώσεις και όχι </a:t>
            </a:r>
            <a:r>
              <a:rPr lang="el-GR" sz="2900" dirty="0" err="1" smtClean="0">
                <a:latin typeface="Comic Sans MS" pitchFamily="66" charset="0"/>
              </a:rPr>
              <a:t>διεκπεραιωτικά</a:t>
            </a:r>
            <a:r>
              <a:rPr lang="el-GR" sz="2900" dirty="0" smtClean="0">
                <a:latin typeface="Comic Sans MS" pitchFamily="66" charset="0"/>
              </a:rPr>
              <a:t>.</a:t>
            </a:r>
          </a:p>
          <a:p>
            <a:pPr marL="0" indent="0" algn="just" eaLnBrk="1" fontAlgn="auto" hangingPunct="1">
              <a:spcAft>
                <a:spcPts val="0"/>
              </a:spcAft>
              <a:buFont typeface="Wingdings"/>
              <a:buNone/>
              <a:defRPr/>
            </a:pPr>
            <a:endParaRPr lang="el-GR" sz="2800" dirty="0" smtClean="0">
              <a:latin typeface="Comic Sans MS" pitchFamily="66" charset="0"/>
            </a:endParaRPr>
          </a:p>
          <a:p>
            <a:pPr marL="360363" indent="-360363" algn="just" eaLnBrk="1" fontAlgn="auto" hangingPunct="1">
              <a:spcAft>
                <a:spcPts val="0"/>
              </a:spcAft>
              <a:buClr>
                <a:srgbClr val="0070C0"/>
              </a:buClr>
              <a:buSzPct val="100000"/>
              <a:buFont typeface="Wingdings" pitchFamily="2" charset="2"/>
              <a:buChar char="v"/>
              <a:defRPr/>
            </a:pPr>
            <a:endParaRPr lang="el-GR" sz="2800" dirty="0">
              <a:latin typeface="Comic Sans MS" pitchFamily="66" charset="0"/>
            </a:endParaRPr>
          </a:p>
        </p:txBody>
      </p:sp>
      <p:sp>
        <p:nvSpPr>
          <p:cNvPr id="4" name="3 - Θέση αριθμού διαφάνειας"/>
          <p:cNvSpPr>
            <a:spLocks noGrp="1"/>
          </p:cNvSpPr>
          <p:nvPr>
            <p:ph type="sldNum" sz="quarter" idx="12"/>
          </p:nvPr>
        </p:nvSpPr>
        <p:spPr/>
        <p:txBody>
          <a:bodyPr>
            <a:normAutofit/>
          </a:bodyPr>
          <a:lstStyle/>
          <a:p>
            <a:pPr>
              <a:defRPr/>
            </a:pPr>
            <a:fld id="{3424EB04-00BD-4735-BED7-8533D1BADD45}" type="slidenum">
              <a:rPr lang="el-GR"/>
              <a:pPr>
                <a:defRPr/>
              </a:pPr>
              <a:t>6</a:t>
            </a:fld>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lstStyle/>
          <a:p>
            <a:pPr eaLnBrk="1" hangingPunct="1"/>
            <a:r>
              <a:rPr lang="el-GR" sz="3200" dirty="0" smtClean="0">
                <a:latin typeface="Comic Sans MS" pitchFamily="66" charset="0"/>
              </a:rPr>
              <a:t>Ρόλος των μαθητών.</a:t>
            </a:r>
          </a:p>
        </p:txBody>
      </p:sp>
      <p:sp>
        <p:nvSpPr>
          <p:cNvPr id="4" name="3 - Θέση περιεχομένου"/>
          <p:cNvSpPr>
            <a:spLocks noGrp="1"/>
          </p:cNvSpPr>
          <p:nvPr>
            <p:ph idx="1"/>
          </p:nvPr>
        </p:nvSpPr>
        <p:spPr/>
        <p:txBody>
          <a:bodyPr>
            <a:normAutofit fontScale="85000" lnSpcReduction="20000"/>
          </a:bodyPr>
          <a:lstStyle/>
          <a:p>
            <a:pPr marL="0" indent="0" eaLnBrk="1" fontAlgn="auto" hangingPunct="1">
              <a:spcAft>
                <a:spcPts val="0"/>
              </a:spcAft>
              <a:buFont typeface="Wingdings"/>
              <a:buNone/>
              <a:defRPr/>
            </a:pPr>
            <a:r>
              <a:rPr lang="el-GR" sz="2800" dirty="0" smtClean="0">
                <a:latin typeface="Comic Sans MS" pitchFamily="66" charset="0"/>
              </a:rPr>
              <a:t>Ο ρόλος των μαθητών στη διάρκεια της καλής πρακτικής:</a:t>
            </a:r>
          </a:p>
          <a:p>
            <a:pPr marL="0" indent="0" eaLnBrk="1" fontAlgn="auto" hangingPunct="1">
              <a:spcAft>
                <a:spcPts val="0"/>
              </a:spcAft>
              <a:buFont typeface="Wingdings"/>
              <a:buNone/>
              <a:defRPr/>
            </a:pPr>
            <a:endParaRPr lang="el-GR" sz="2800" dirty="0" smtClean="0">
              <a:latin typeface="Comic Sans MS" pitchFamily="66" charset="0"/>
            </a:endParaRPr>
          </a:p>
          <a:p>
            <a:pPr marL="360363" indent="-360363" algn="just" eaLnBrk="1" fontAlgn="auto" hangingPunct="1">
              <a:spcAft>
                <a:spcPts val="0"/>
              </a:spcAft>
              <a:buClr>
                <a:srgbClr val="0070C0"/>
              </a:buClr>
              <a:buSzPct val="100000"/>
              <a:buFont typeface="Wingdings" pitchFamily="2" charset="2"/>
              <a:buChar char="ü"/>
              <a:defRPr/>
            </a:pPr>
            <a:r>
              <a:rPr lang="el-GR" sz="2900" dirty="0" smtClean="0">
                <a:latin typeface="Comic Sans MS" pitchFamily="66" charset="0"/>
              </a:rPr>
              <a:t>Μέσα από βιωματικές δραστηριότητες αναλαμβάνουν ενεργό ρόλο στην οικοδόμηση της γνώσης. </a:t>
            </a:r>
          </a:p>
          <a:p>
            <a:pPr marL="360363" indent="-360363" algn="just" eaLnBrk="1" fontAlgn="auto" hangingPunct="1">
              <a:spcAft>
                <a:spcPts val="0"/>
              </a:spcAft>
              <a:buClr>
                <a:srgbClr val="0070C0"/>
              </a:buClr>
              <a:buSzPct val="100000"/>
              <a:buFont typeface="Wingdings" pitchFamily="2" charset="2"/>
              <a:buChar char="ü"/>
              <a:defRPr/>
            </a:pPr>
            <a:r>
              <a:rPr lang="el-GR" sz="2900" dirty="0" smtClean="0">
                <a:latin typeface="Comic Sans MS" pitchFamily="66" charset="0"/>
              </a:rPr>
              <a:t>Έχουν την ευθύνη για τις δραστηριότητες στις οποίες συμμετέχουν και επιχειρούν να επιλύσουν προβλήματα που τους παρουσιάζονται. </a:t>
            </a:r>
          </a:p>
          <a:p>
            <a:pPr marL="360363" indent="-360363" algn="just" eaLnBrk="1" fontAlgn="auto" hangingPunct="1">
              <a:spcAft>
                <a:spcPts val="0"/>
              </a:spcAft>
              <a:buClr>
                <a:srgbClr val="0070C0"/>
              </a:buClr>
              <a:buSzPct val="100000"/>
              <a:buFont typeface="Wingdings" pitchFamily="2" charset="2"/>
              <a:buChar char="ü"/>
              <a:defRPr/>
            </a:pPr>
            <a:r>
              <a:rPr lang="el-GR" sz="2900" dirty="0" smtClean="0">
                <a:latin typeface="Comic Sans MS" pitchFamily="66" charset="0"/>
              </a:rPr>
              <a:t>Τους παρέχεται χώρος και χρόνος για να εκφραστούν δημιουργικά, να συντελέσουν και οι ίδιοι στη γνωστική και συναισθηματική τους ανάπτυξη. </a:t>
            </a:r>
          </a:p>
          <a:p>
            <a:pPr marL="360363" indent="-360363" algn="just" eaLnBrk="1" fontAlgn="auto" hangingPunct="1">
              <a:spcAft>
                <a:spcPts val="0"/>
              </a:spcAft>
              <a:buClr>
                <a:srgbClr val="0070C0"/>
              </a:buClr>
              <a:buSzPct val="100000"/>
              <a:buFont typeface="Wingdings" pitchFamily="2" charset="2"/>
              <a:buChar char="ü"/>
              <a:defRPr/>
            </a:pPr>
            <a:r>
              <a:rPr lang="el-GR" sz="2900" dirty="0" smtClean="0">
                <a:latin typeface="Comic Sans MS" pitchFamily="66" charset="0"/>
              </a:rPr>
              <a:t>Καθοριστική για αυτήν την πορεία είναι η συνεργασία μεταξύ τους και η ύπαρξή τους μέσα σε ομάδες.</a:t>
            </a:r>
          </a:p>
          <a:p>
            <a:pPr marL="360363" indent="-360363" eaLnBrk="1" fontAlgn="auto" hangingPunct="1">
              <a:spcAft>
                <a:spcPts val="0"/>
              </a:spcAft>
              <a:buClr>
                <a:srgbClr val="0070C0"/>
              </a:buClr>
              <a:buSzPct val="100000"/>
              <a:buFont typeface="Wingdings" pitchFamily="2" charset="2"/>
              <a:buChar char="v"/>
              <a:defRPr/>
            </a:pPr>
            <a:endParaRPr lang="el-GR" sz="2800" dirty="0" smtClean="0">
              <a:latin typeface="Comic Sans MS" pitchFamily="66" charset="0"/>
            </a:endParaRPr>
          </a:p>
          <a:p>
            <a:pPr marL="320040" indent="-320040" eaLnBrk="1" fontAlgn="auto" hangingPunct="1">
              <a:spcAft>
                <a:spcPts val="0"/>
              </a:spcAft>
              <a:buFont typeface="Wingdings"/>
              <a:buChar char=""/>
              <a:defRPr/>
            </a:pPr>
            <a:endParaRPr lang="el-GR" sz="2800" dirty="0"/>
          </a:p>
        </p:txBody>
      </p:sp>
      <p:sp>
        <p:nvSpPr>
          <p:cNvPr id="3" name="2 - Θέση αριθμού διαφάνειας"/>
          <p:cNvSpPr>
            <a:spLocks noGrp="1"/>
          </p:cNvSpPr>
          <p:nvPr>
            <p:ph type="sldNum" sz="quarter" idx="12"/>
          </p:nvPr>
        </p:nvSpPr>
        <p:spPr/>
        <p:txBody>
          <a:bodyPr>
            <a:normAutofit/>
          </a:bodyPr>
          <a:lstStyle/>
          <a:p>
            <a:pPr>
              <a:defRPr/>
            </a:pPr>
            <a:fld id="{27741D19-8924-4AD8-9129-5F33D1E7AF4D}" type="slidenum">
              <a:rPr lang="el-GR"/>
              <a:pPr>
                <a:defRPr/>
              </a:pPr>
              <a:t>7</a:t>
            </a:fld>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p:txBody>
          <a:bodyPr/>
          <a:lstStyle/>
          <a:p>
            <a:pPr eaLnBrk="1" hangingPunct="1"/>
            <a:r>
              <a:rPr lang="el-GR" sz="3200" smtClean="0">
                <a:latin typeface="Comic Sans MS" pitchFamily="66" charset="0"/>
              </a:rPr>
              <a:t>Εμπλοκή τρίτων στην καλή πρακτική.</a:t>
            </a:r>
          </a:p>
        </p:txBody>
      </p:sp>
      <p:sp>
        <p:nvSpPr>
          <p:cNvPr id="3" name="2 - Θέση περιεχομένου"/>
          <p:cNvSpPr>
            <a:spLocks noGrp="1"/>
          </p:cNvSpPr>
          <p:nvPr>
            <p:ph idx="1"/>
          </p:nvPr>
        </p:nvSpPr>
        <p:spPr/>
        <p:txBody>
          <a:bodyPr>
            <a:normAutofit fontScale="92500"/>
          </a:bodyPr>
          <a:lstStyle/>
          <a:p>
            <a:pPr marL="0" indent="0" algn="just" eaLnBrk="1" fontAlgn="auto" hangingPunct="1">
              <a:spcAft>
                <a:spcPts val="0"/>
              </a:spcAft>
              <a:buFont typeface="Wingdings"/>
              <a:buNone/>
              <a:defRPr/>
            </a:pPr>
            <a:r>
              <a:rPr lang="el-GR" sz="2800" dirty="0" smtClean="0">
                <a:latin typeface="Comic Sans MS" pitchFamily="66" charset="0"/>
              </a:rPr>
              <a:t>Εμπλοκή των οικογενειών και της κοινωνίας στην καλή πρακτική:</a:t>
            </a:r>
          </a:p>
          <a:p>
            <a:pPr marL="360363" indent="-360363" algn="just" eaLnBrk="1" fontAlgn="auto" hangingPunct="1">
              <a:spcAft>
                <a:spcPts val="0"/>
              </a:spcAft>
              <a:buClr>
                <a:srgbClr val="0070C0"/>
              </a:buClr>
              <a:buSzPct val="100000"/>
              <a:buFont typeface="Wingdings" pitchFamily="2" charset="2"/>
              <a:buChar char="v"/>
              <a:defRPr/>
            </a:pPr>
            <a:r>
              <a:rPr lang="el-GR" sz="2700" dirty="0" smtClean="0">
                <a:latin typeface="Comic Sans MS" pitchFamily="66" charset="0"/>
              </a:rPr>
              <a:t>Η τοπική κοινωνία των Οινουσσών συμμετείχε στις εκδηλώσεις του σχολείου μας προτείνοντας πολλές φορές και η ίδια θέματα στα οποία θα μπορούσαμε να λάβουμε μέρος (π.χ. καθαρισμός ακτών, επίσκεψη στο Ναυτικό Μουσείο Οινουσσών).</a:t>
            </a:r>
          </a:p>
          <a:p>
            <a:pPr marL="360363" indent="-360363" algn="just" eaLnBrk="1" fontAlgn="auto" hangingPunct="1">
              <a:spcAft>
                <a:spcPts val="0"/>
              </a:spcAft>
              <a:buClr>
                <a:srgbClr val="0070C0"/>
              </a:buClr>
              <a:buSzPct val="100000"/>
              <a:buFont typeface="Wingdings" pitchFamily="2" charset="2"/>
              <a:buChar char="v"/>
              <a:defRPr/>
            </a:pPr>
            <a:r>
              <a:rPr lang="el-GR" sz="2700" dirty="0" smtClean="0">
                <a:latin typeface="Comic Sans MS" pitchFamily="66" charset="0"/>
              </a:rPr>
              <a:t>Επαφή  και συνεργασία με το ΚΠΕ Χίου και συμμετοχή στο αντίστοιχο πρόγραμμα(Επίσκεψη στο Ναυτικό Μουσείο Χίου, στο Καρνάγιο στην περιοχή Κοντάρι).</a:t>
            </a:r>
          </a:p>
          <a:p>
            <a:pPr marL="360363" indent="-360363" algn="just" eaLnBrk="1" fontAlgn="auto" hangingPunct="1">
              <a:spcAft>
                <a:spcPts val="0"/>
              </a:spcAft>
              <a:buClr>
                <a:srgbClr val="0070C0"/>
              </a:buClr>
              <a:buSzPct val="100000"/>
              <a:buFont typeface="Wingdings" pitchFamily="2" charset="2"/>
              <a:buChar char="v"/>
              <a:defRPr/>
            </a:pPr>
            <a:endParaRPr lang="el-GR" sz="2800" dirty="0" smtClean="0"/>
          </a:p>
          <a:p>
            <a:pPr marL="360363" indent="-360363" algn="just" eaLnBrk="1" fontAlgn="auto" hangingPunct="1">
              <a:spcAft>
                <a:spcPts val="0"/>
              </a:spcAft>
              <a:buClr>
                <a:srgbClr val="0070C0"/>
              </a:buClr>
              <a:buSzPct val="100000"/>
              <a:buFont typeface="Wingdings" pitchFamily="2" charset="2"/>
              <a:buChar char="v"/>
              <a:defRPr/>
            </a:pPr>
            <a:endParaRPr lang="el-GR" sz="2800" dirty="0" smtClean="0"/>
          </a:p>
          <a:p>
            <a:pPr marL="360363" indent="-360363" algn="just" eaLnBrk="1" fontAlgn="auto" hangingPunct="1">
              <a:spcAft>
                <a:spcPts val="0"/>
              </a:spcAft>
              <a:buClr>
                <a:srgbClr val="0070C0"/>
              </a:buClr>
              <a:buSzPct val="100000"/>
              <a:buFont typeface="Wingdings" pitchFamily="2" charset="2"/>
              <a:buChar char="v"/>
              <a:defRPr/>
            </a:pPr>
            <a:endParaRPr lang="el-GR" sz="2800" dirty="0">
              <a:latin typeface="Comic Sans MS" pitchFamily="66" charset="0"/>
            </a:endParaRPr>
          </a:p>
        </p:txBody>
      </p:sp>
      <p:sp>
        <p:nvSpPr>
          <p:cNvPr id="4" name="3 - Θέση αριθμού διαφάνειας"/>
          <p:cNvSpPr>
            <a:spLocks noGrp="1"/>
          </p:cNvSpPr>
          <p:nvPr>
            <p:ph type="sldNum" sz="quarter" idx="12"/>
          </p:nvPr>
        </p:nvSpPr>
        <p:spPr/>
        <p:txBody>
          <a:bodyPr>
            <a:normAutofit/>
          </a:bodyPr>
          <a:lstStyle/>
          <a:p>
            <a:pPr>
              <a:defRPr/>
            </a:pPr>
            <a:fld id="{96840C60-3FD1-4638-971A-74762DAD365A}" type="slidenum">
              <a:rPr lang="el-GR"/>
              <a:pPr>
                <a:defRPr/>
              </a:pPr>
              <a:t>8</a:t>
            </a:fld>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lstStyle/>
          <a:p>
            <a:pPr eaLnBrk="1" hangingPunct="1"/>
            <a:r>
              <a:rPr lang="el-GR" sz="3200" smtClean="0">
                <a:latin typeface="Comic Sans MS" pitchFamily="66" charset="0"/>
              </a:rPr>
              <a:t>Εμπόδια που παρουσιάστηκαν.</a:t>
            </a:r>
          </a:p>
        </p:txBody>
      </p:sp>
      <p:sp>
        <p:nvSpPr>
          <p:cNvPr id="3" name="2 - Θέση περιεχομένου"/>
          <p:cNvSpPr>
            <a:spLocks noGrp="1"/>
          </p:cNvSpPr>
          <p:nvPr>
            <p:ph idx="1"/>
          </p:nvPr>
        </p:nvSpPr>
        <p:spPr/>
        <p:txBody>
          <a:bodyPr>
            <a:normAutofit/>
          </a:bodyPr>
          <a:lstStyle/>
          <a:p>
            <a:pPr marL="360363" indent="-360363" algn="just" eaLnBrk="1" fontAlgn="auto" hangingPunct="1">
              <a:spcAft>
                <a:spcPts val="0"/>
              </a:spcAft>
              <a:buClr>
                <a:srgbClr val="0070C0"/>
              </a:buClr>
              <a:buSzPct val="100000"/>
              <a:buNone/>
              <a:defRPr/>
            </a:pPr>
            <a:r>
              <a:rPr lang="el-GR" sz="2800" b="1" dirty="0" smtClean="0"/>
              <a:t>Το κυριότερο:</a:t>
            </a:r>
          </a:p>
          <a:p>
            <a:pPr marL="360363" indent="-360363" algn="just" eaLnBrk="1" fontAlgn="auto" hangingPunct="1">
              <a:spcAft>
                <a:spcPts val="0"/>
              </a:spcAft>
              <a:buClr>
                <a:srgbClr val="0070C0"/>
              </a:buClr>
              <a:buSzPct val="100000"/>
              <a:buNone/>
              <a:defRPr/>
            </a:pPr>
            <a:endParaRPr lang="el-GR" sz="2800" dirty="0" smtClean="0"/>
          </a:p>
          <a:p>
            <a:pPr marL="360363" indent="-360363" algn="just" eaLnBrk="1" fontAlgn="auto" hangingPunct="1">
              <a:spcAft>
                <a:spcPts val="0"/>
              </a:spcAft>
              <a:buClr>
                <a:srgbClr val="0070C0"/>
              </a:buClr>
              <a:buSzPct val="100000"/>
              <a:buFont typeface="Wingdings" pitchFamily="2" charset="2"/>
              <a:buChar char="v"/>
              <a:defRPr/>
            </a:pPr>
            <a:r>
              <a:rPr lang="el-GR" sz="2500" dirty="0" smtClean="0">
                <a:latin typeface="Comic Sans MS" pitchFamily="66" charset="0"/>
              </a:rPr>
              <a:t>Έλλειψη εύρεσης κοινού χρόνου για την εύρυθμη συνεργασία όλων των τάξεων, λόγω της </a:t>
            </a:r>
            <a:r>
              <a:rPr lang="el-GR" sz="2500" dirty="0" err="1" smtClean="0">
                <a:latin typeface="Comic Sans MS" pitchFamily="66" charset="0"/>
              </a:rPr>
              <a:t>οργανικότητας</a:t>
            </a:r>
            <a:r>
              <a:rPr lang="el-GR" sz="2500" dirty="0" smtClean="0">
                <a:latin typeface="Comic Sans MS" pitchFamily="66" charset="0"/>
              </a:rPr>
              <a:t> του σχολείου (τριθέσιο δημοτικό σχολείο, ίδιες απαιτήσεις στην κάλυψη της σχολικής ύλης με οποιοδήποτε άλλο δημοτικό της χώρας, δίχως να έχουν ληφθεί υπόψη οι ιδιαίτερες ανάγκες λειτουργίας του).</a:t>
            </a:r>
          </a:p>
          <a:p>
            <a:pPr marL="360363" indent="-360363" algn="just" eaLnBrk="1" fontAlgn="auto" hangingPunct="1">
              <a:spcAft>
                <a:spcPts val="0"/>
              </a:spcAft>
              <a:buClr>
                <a:srgbClr val="0070C0"/>
              </a:buClr>
              <a:buSzPct val="100000"/>
              <a:buFont typeface="Wingdings" pitchFamily="2" charset="2"/>
              <a:buChar char="v"/>
              <a:defRPr/>
            </a:pPr>
            <a:endParaRPr lang="el-GR" sz="2800" dirty="0" smtClean="0"/>
          </a:p>
          <a:p>
            <a:pPr marL="360363" indent="-360363" algn="just" eaLnBrk="1" fontAlgn="auto" hangingPunct="1">
              <a:spcAft>
                <a:spcPts val="0"/>
              </a:spcAft>
              <a:buClr>
                <a:srgbClr val="0070C0"/>
              </a:buClr>
              <a:buSzPct val="100000"/>
              <a:buFont typeface="Wingdings" pitchFamily="2" charset="2"/>
              <a:buChar char="v"/>
              <a:defRPr/>
            </a:pPr>
            <a:endParaRPr lang="el-GR" sz="2800" dirty="0">
              <a:latin typeface="Comic Sans MS" pitchFamily="66" charset="0"/>
            </a:endParaRPr>
          </a:p>
        </p:txBody>
      </p:sp>
      <p:sp>
        <p:nvSpPr>
          <p:cNvPr id="4" name="3 - Θέση αριθμού διαφάνειας"/>
          <p:cNvSpPr>
            <a:spLocks noGrp="1"/>
          </p:cNvSpPr>
          <p:nvPr>
            <p:ph type="sldNum" sz="quarter" idx="12"/>
          </p:nvPr>
        </p:nvSpPr>
        <p:spPr/>
        <p:txBody>
          <a:bodyPr>
            <a:normAutofit/>
          </a:bodyPr>
          <a:lstStyle/>
          <a:p>
            <a:pPr>
              <a:defRPr/>
            </a:pPr>
            <a:fld id="{F738F5A0-443F-41F0-A5E5-9FD5ED82AF95}" type="slidenum">
              <a:rPr lang="el-GR"/>
              <a:pPr>
                <a:defRPr/>
              </a:pPr>
              <a:t>9</a:t>
            </a:fld>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332</TotalTime>
  <Words>1340</Words>
  <Application>Microsoft Office PowerPoint</Application>
  <PresentationFormat>Προβολή στην οθόνη (4:3)</PresentationFormat>
  <Paragraphs>252</Paragraphs>
  <Slides>36</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Ροή</vt:lpstr>
      <vt:lpstr>θAΛΑΣΣΟΓΡΑΦΙΕΣ</vt:lpstr>
      <vt:lpstr>Περιγραφή της καλής πρακτικής.</vt:lpstr>
      <vt:lpstr>Σκοπός της καλής πρακτικής.</vt:lpstr>
      <vt:lpstr>Στόχοι της καλής πρακτικής (1/2).</vt:lpstr>
      <vt:lpstr>Στόχοι της καλής πρακτικής (1/2).</vt:lpstr>
      <vt:lpstr>Ρόλος του εκπαιδευτικού.</vt:lpstr>
      <vt:lpstr>Ρόλος των μαθητών.</vt:lpstr>
      <vt:lpstr>Εμπλοκή τρίτων στην καλή πρακτική.</vt:lpstr>
      <vt:lpstr>Εμπόδια που παρουσιάστηκαν.</vt:lpstr>
      <vt:lpstr>Παρουσίαση καλής πρακτικής.</vt:lpstr>
      <vt:lpstr>Παρουσίαση καλής πρακτικής.</vt:lpstr>
      <vt:lpstr>Παρουσίαση καλής πρακτικής.</vt:lpstr>
      <vt:lpstr>Παρουσίαση καλής πρακτικής.</vt:lpstr>
      <vt:lpstr>Ενδεικτικές φωτογραφίες από την 1η  δραστηριότητα</vt:lpstr>
      <vt:lpstr>Ενδεικτικές φωτογραφίες από την 1η  δραστηριότητα</vt:lpstr>
      <vt:lpstr>Ενδεικτικές φωτογραφίες από την 1η  δραστηριότητα</vt:lpstr>
      <vt:lpstr>Παρουσίαση καλής πρακτικής.</vt:lpstr>
      <vt:lpstr>Παρουσίαση καλής πρακτικής.</vt:lpstr>
      <vt:lpstr>Παρουσίαση καλής πρακτικής.</vt:lpstr>
      <vt:lpstr>Παρουσίαση καλής πρακτικής.</vt:lpstr>
      <vt:lpstr>Ενδεικτικές φωτογραφίες από την 2η  δραστηριότητα</vt:lpstr>
      <vt:lpstr>Ενδεικτικές φωτογραφίες από την 2η  δραστηριότητα</vt:lpstr>
      <vt:lpstr>Παρουσίαση καλής πρακτικής.</vt:lpstr>
      <vt:lpstr>Παρουσίαση καλής πρακτικής.</vt:lpstr>
      <vt:lpstr>Παρουσίαση καλής πρακτικής.</vt:lpstr>
      <vt:lpstr>Παρουσίαση καλής πρακτικής.</vt:lpstr>
      <vt:lpstr>Ενδεικτικές φωτογραφίες από την 3η  δραστηριότητα</vt:lpstr>
      <vt:lpstr>Ενδεικτικές φωτογραφίες από την 3η  δραστηριότητα</vt:lpstr>
      <vt:lpstr>Ενδεικτικές φωτογραφίες από την 3η  δραστηριότητα</vt:lpstr>
      <vt:lpstr>Προστιθέμενη αξία/Επεκτασιμότητα της καλής πρακτικής (1/2).</vt:lpstr>
      <vt:lpstr>Ενδεικτικές φωτογραφίες από το επιτραπέζιο</vt:lpstr>
      <vt:lpstr>Προστιθέμενη αξία/Επεκτασιμότητα της καλής πρακτικής (2/2).</vt:lpstr>
      <vt:lpstr>Αποτίμηση της καλής πρακτικής.</vt:lpstr>
      <vt:lpstr>Συμπεράσματα.</vt:lpstr>
      <vt:lpstr>Βιβλιογραφικές αναφορές.</vt:lpstr>
      <vt:lpstr>Βιβλιογραφικές αναφορές.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ΚΑΛΕΣ ΠΡΑΚΤΙΚΕΣ 2014-15</dc:title>
  <dc:creator>George Kapsalis &amp; Co</dc:creator>
  <cp:lastModifiedBy>canopus</cp:lastModifiedBy>
  <cp:revision>114</cp:revision>
  <dcterms:created xsi:type="dcterms:W3CDTF">2015-04-16T15:07:57Z</dcterms:created>
  <dcterms:modified xsi:type="dcterms:W3CDTF">2017-06-21T08:45:22Z</dcterms:modified>
</cp:coreProperties>
</file>